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68" r:id="rId2"/>
    <p:sldId id="256" r:id="rId3"/>
    <p:sldId id="257" r:id="rId4"/>
    <p:sldId id="258" r:id="rId5"/>
    <p:sldId id="259" r:id="rId6"/>
    <p:sldId id="260" r:id="rId7"/>
    <p:sldId id="264" r:id="rId8"/>
    <p:sldId id="261" r:id="rId9"/>
    <p:sldId id="262" r:id="rId10"/>
    <p:sldId id="263" r:id="rId11"/>
    <p:sldId id="265" r:id="rId12"/>
    <p:sldId id="266" r:id="rId13"/>
    <p:sldId id="267" r:id="rId14"/>
  </p:sldIdLst>
  <p:sldSz cx="6858000" cy="9144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 varScale="1">
        <p:scale>
          <a:sx n="47" d="100"/>
          <a:sy n="47" d="100"/>
        </p:scale>
        <p:origin x="1740" y="56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1C0803-1F07-4EDC-AC7E-8B6B23BCB93D}" type="datetimeFigureOut">
              <a:rPr lang="en-CA" smtClean="0"/>
              <a:t>2020-01-23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D3EFAF-B0EE-41C7-98F1-D6B481B6FE9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36008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3EFAF-B0EE-41C7-98F1-D6B481B6FE9F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86894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54380-5448-415A-A563-0342E470EF37}" type="datetimeFigureOut">
              <a:rPr lang="en-CA" smtClean="0"/>
              <a:t>2020-01-23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F6684-AB15-41C9-81EF-CD403AF940D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934001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54380-5448-415A-A563-0342E470EF37}" type="datetimeFigureOut">
              <a:rPr lang="en-CA" smtClean="0"/>
              <a:t>2020-01-23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F6684-AB15-41C9-81EF-CD403AF940D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875523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54380-5448-415A-A563-0342E470EF37}" type="datetimeFigureOut">
              <a:rPr lang="en-CA" smtClean="0"/>
              <a:t>2020-01-23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F6684-AB15-41C9-81EF-CD403AF940D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899971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54380-5448-415A-A563-0342E470EF37}" type="datetimeFigureOut">
              <a:rPr lang="en-CA" smtClean="0"/>
              <a:t>2020-01-23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F6684-AB15-41C9-81EF-CD403AF940D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512111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54380-5448-415A-A563-0342E470EF37}" type="datetimeFigureOut">
              <a:rPr lang="en-CA" smtClean="0"/>
              <a:t>2020-01-23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F6684-AB15-41C9-81EF-CD403AF940D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68407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54380-5448-415A-A563-0342E470EF37}" type="datetimeFigureOut">
              <a:rPr lang="en-CA" smtClean="0"/>
              <a:t>2020-01-23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F6684-AB15-41C9-81EF-CD403AF940D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88668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54380-5448-415A-A563-0342E470EF37}" type="datetimeFigureOut">
              <a:rPr lang="en-CA" smtClean="0"/>
              <a:t>2020-01-23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F6684-AB15-41C9-81EF-CD403AF940D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17984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54380-5448-415A-A563-0342E470EF37}" type="datetimeFigureOut">
              <a:rPr lang="en-CA" smtClean="0"/>
              <a:t>2020-01-23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F6684-AB15-41C9-81EF-CD403AF940D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792744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54380-5448-415A-A563-0342E470EF37}" type="datetimeFigureOut">
              <a:rPr lang="en-CA" smtClean="0"/>
              <a:t>2020-01-23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F6684-AB15-41C9-81EF-CD403AF940D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08134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54380-5448-415A-A563-0342E470EF37}" type="datetimeFigureOut">
              <a:rPr lang="en-CA" smtClean="0"/>
              <a:t>2020-01-23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F6684-AB15-41C9-81EF-CD403AF940D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90688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54380-5448-415A-A563-0342E470EF37}" type="datetimeFigureOut">
              <a:rPr lang="en-CA" smtClean="0"/>
              <a:t>2020-01-23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F6684-AB15-41C9-81EF-CD403AF940D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57813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E54380-5448-415A-A563-0342E470EF37}" type="datetimeFigureOut">
              <a:rPr lang="en-CA" smtClean="0"/>
              <a:t>2020-01-23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6F6684-AB15-41C9-81EF-CD403AF940D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09767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hyperlink" Target="http://www.kidzone.ws/images-changed/canada/ocanada.gif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neteachersadventures.blogspot.ca" TargetMode="External"/><Relationship Id="rId2" Type="http://schemas.openxmlformats.org/officeDocument/2006/relationships/hyperlink" Target="http://www.teacherspayteachers.com/Store/One-Teachers-Adventures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mothersdayimages2014.com/wp-content/uploads/2014/06/happy-canada-day-coloring-page-activities-clipart.jpg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0"/>
            <a:ext cx="6858000" cy="9144000"/>
            <a:chOff x="1892895" y="2369157"/>
            <a:chExt cx="4416006" cy="5706678"/>
          </a:xfrm>
        </p:grpSpPr>
        <p:sp>
          <p:nvSpPr>
            <p:cNvPr id="10" name="Rectangle 9"/>
            <p:cNvSpPr/>
            <p:nvPr/>
          </p:nvSpPr>
          <p:spPr>
            <a:xfrm>
              <a:off x="1904455" y="2369157"/>
              <a:ext cx="4404446" cy="5706678"/>
            </a:xfrm>
            <a:prstGeom prst="rect">
              <a:avLst/>
            </a:prstGeom>
            <a:solidFill>
              <a:srgbClr val="FF00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pic>
          <p:nvPicPr>
            <p:cNvPr id="1028" name="Picture 4" descr="C:\Users\Diane\AppData\Local\Microsoft\Windows\Temporary Internet Files\Content.IE5\N9ZUQFAZ\regions[1].gif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71661" y="5581988"/>
              <a:ext cx="3024229" cy="2364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Rectangle 12"/>
            <p:cNvSpPr/>
            <p:nvPr/>
          </p:nvSpPr>
          <p:spPr>
            <a:xfrm>
              <a:off x="3344493" y="2483768"/>
              <a:ext cx="1678566" cy="122788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92674" y="2543698"/>
              <a:ext cx="1582203" cy="1108025"/>
            </a:xfrm>
            <a:prstGeom prst="rect">
              <a:avLst/>
            </a:prstGeom>
          </p:spPr>
        </p:pic>
        <p:grpSp>
          <p:nvGrpSpPr>
            <p:cNvPr id="5" name="Group 4"/>
            <p:cNvGrpSpPr/>
            <p:nvPr/>
          </p:nvGrpSpPr>
          <p:grpSpPr>
            <a:xfrm>
              <a:off x="1892895" y="3843067"/>
              <a:ext cx="4404446" cy="1646705"/>
              <a:chOff x="-18001" y="3728498"/>
              <a:chExt cx="6858000" cy="2554276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-18001" y="3728498"/>
                <a:ext cx="6858000" cy="2554276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1194586" y="3736110"/>
                <a:ext cx="4540042" cy="6852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CA" sz="4000" dirty="0">
                    <a:latin typeface="BNFreeElectrons" panose="02000603000000000000" pitchFamily="2" charset="0"/>
                    <a:ea typeface="BNFreeElectrons" panose="02000603000000000000" pitchFamily="2" charset="0"/>
                  </a:rPr>
                  <a:t>My book about</a:t>
                </a: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583446" y="5654351"/>
                <a:ext cx="5762321" cy="6256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3600" dirty="0">
                    <a:latin typeface="BNFreeElectrons" panose="02000603000000000000" pitchFamily="2" charset="0"/>
                    <a:ea typeface="BNFreeElectrons" panose="02000603000000000000" pitchFamily="2" charset="0"/>
                  </a:rPr>
                  <a:t>Name:</a:t>
                </a:r>
                <a:r>
                  <a:rPr lang="en-CA" sz="3600" dirty="0">
                    <a:latin typeface="Arial" panose="020B0604020202020204" pitchFamily="34" charset="0"/>
                    <a:ea typeface="BNFreeElectrons" panose="02000603000000000000" pitchFamily="2" charset="0"/>
                    <a:cs typeface="Arial" panose="020B0604020202020204" pitchFamily="34" charset="0"/>
                  </a:rPr>
                  <a:t>_______________</a:t>
                </a:r>
                <a:endParaRPr lang="en-CA" sz="3600" dirty="0">
                  <a:latin typeface="BNFreeElectrons" panose="02000603000000000000" pitchFamily="2" charset="0"/>
                  <a:ea typeface="BNFreeElectrons" panose="02000603000000000000" pitchFamily="2" charset="0"/>
                </a:endParaRPr>
              </a:p>
            </p:txBody>
          </p:sp>
        </p:grpSp>
        <p:sp>
          <p:nvSpPr>
            <p:cNvPr id="4" name="TextBox 3"/>
            <p:cNvSpPr txBox="1"/>
            <p:nvPr/>
          </p:nvSpPr>
          <p:spPr>
            <a:xfrm>
              <a:off x="2212476" y="3720722"/>
              <a:ext cx="3788404" cy="16518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16600" dirty="0">
                  <a:ln w="15875">
                    <a:solidFill>
                      <a:schemeClr val="tx1"/>
                    </a:solidFill>
                  </a:ln>
                  <a:solidFill>
                    <a:srgbClr val="FF0000"/>
                  </a:solidFill>
                  <a:latin typeface="Animated" panose="02000603000000000000" pitchFamily="2" charset="0"/>
                  <a:ea typeface="BNBubblin" panose="02000603000000000000" pitchFamily="2" charset="0"/>
                </a:rPr>
                <a:t>Canada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652992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anadian activities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32"/>
          <a:stretch/>
        </p:blipFill>
        <p:spPr bwMode="auto">
          <a:xfrm>
            <a:off x="1834479" y="199882"/>
            <a:ext cx="5023521" cy="8888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119268" y="199881"/>
            <a:ext cx="6619463" cy="8888251"/>
          </a:xfrm>
          <a:prstGeom prst="roundRect">
            <a:avLst>
              <a:gd name="adj" fmla="val 9760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" name="Freeform 3"/>
          <p:cNvSpPr/>
          <p:nvPr/>
        </p:nvSpPr>
        <p:spPr>
          <a:xfrm>
            <a:off x="620735" y="386974"/>
            <a:ext cx="6010789" cy="4890052"/>
          </a:xfrm>
          <a:custGeom>
            <a:avLst/>
            <a:gdLst>
              <a:gd name="connsiteX0" fmla="*/ 39756 w 6082748"/>
              <a:gd name="connsiteY0" fmla="*/ 417443 h 4890052"/>
              <a:gd name="connsiteX1" fmla="*/ 59635 w 6082748"/>
              <a:gd name="connsiteY1" fmla="*/ 178904 h 4890052"/>
              <a:gd name="connsiteX2" fmla="*/ 337930 w 6082748"/>
              <a:gd name="connsiteY2" fmla="*/ 0 h 4890052"/>
              <a:gd name="connsiteX3" fmla="*/ 2206487 w 6082748"/>
              <a:gd name="connsiteY3" fmla="*/ 0 h 4890052"/>
              <a:gd name="connsiteX4" fmla="*/ 4035287 w 6082748"/>
              <a:gd name="connsiteY4" fmla="*/ 1351722 h 4890052"/>
              <a:gd name="connsiteX5" fmla="*/ 4174435 w 6082748"/>
              <a:gd name="connsiteY5" fmla="*/ 3498574 h 4890052"/>
              <a:gd name="connsiteX6" fmla="*/ 6062870 w 6082748"/>
              <a:gd name="connsiteY6" fmla="*/ 3796748 h 4890052"/>
              <a:gd name="connsiteX7" fmla="*/ 6082748 w 6082748"/>
              <a:gd name="connsiteY7" fmla="*/ 4691270 h 4890052"/>
              <a:gd name="connsiteX8" fmla="*/ 0 w 6082748"/>
              <a:gd name="connsiteY8" fmla="*/ 4890052 h 4890052"/>
              <a:gd name="connsiteX9" fmla="*/ 39756 w 6082748"/>
              <a:gd name="connsiteY9" fmla="*/ 357809 h 4890052"/>
              <a:gd name="connsiteX10" fmla="*/ 39756 w 6082748"/>
              <a:gd name="connsiteY10" fmla="*/ 357809 h 4890052"/>
              <a:gd name="connsiteX0" fmla="*/ 39756 w 6082748"/>
              <a:gd name="connsiteY0" fmla="*/ 417443 h 4890052"/>
              <a:gd name="connsiteX1" fmla="*/ 59635 w 6082748"/>
              <a:gd name="connsiteY1" fmla="*/ 178904 h 4890052"/>
              <a:gd name="connsiteX2" fmla="*/ 337930 w 6082748"/>
              <a:gd name="connsiteY2" fmla="*/ 0 h 4890052"/>
              <a:gd name="connsiteX3" fmla="*/ 2206487 w 6082748"/>
              <a:gd name="connsiteY3" fmla="*/ 0 h 4890052"/>
              <a:gd name="connsiteX4" fmla="*/ 4489930 w 6082748"/>
              <a:gd name="connsiteY4" fmla="*/ 139148 h 4890052"/>
              <a:gd name="connsiteX5" fmla="*/ 4174435 w 6082748"/>
              <a:gd name="connsiteY5" fmla="*/ 3498574 h 4890052"/>
              <a:gd name="connsiteX6" fmla="*/ 6062870 w 6082748"/>
              <a:gd name="connsiteY6" fmla="*/ 3796748 h 4890052"/>
              <a:gd name="connsiteX7" fmla="*/ 6082748 w 6082748"/>
              <a:gd name="connsiteY7" fmla="*/ 4691270 h 4890052"/>
              <a:gd name="connsiteX8" fmla="*/ 0 w 6082748"/>
              <a:gd name="connsiteY8" fmla="*/ 4890052 h 4890052"/>
              <a:gd name="connsiteX9" fmla="*/ 39756 w 6082748"/>
              <a:gd name="connsiteY9" fmla="*/ 357809 h 4890052"/>
              <a:gd name="connsiteX10" fmla="*/ 39756 w 6082748"/>
              <a:gd name="connsiteY10" fmla="*/ 357809 h 4890052"/>
              <a:gd name="connsiteX0" fmla="*/ 39756 w 6082748"/>
              <a:gd name="connsiteY0" fmla="*/ 417443 h 4890052"/>
              <a:gd name="connsiteX1" fmla="*/ 59635 w 6082748"/>
              <a:gd name="connsiteY1" fmla="*/ 178904 h 4890052"/>
              <a:gd name="connsiteX2" fmla="*/ 337930 w 6082748"/>
              <a:gd name="connsiteY2" fmla="*/ 0 h 4890052"/>
              <a:gd name="connsiteX3" fmla="*/ 2206487 w 6082748"/>
              <a:gd name="connsiteY3" fmla="*/ 0 h 4890052"/>
              <a:gd name="connsiteX4" fmla="*/ 4489930 w 6082748"/>
              <a:gd name="connsiteY4" fmla="*/ 139148 h 4890052"/>
              <a:gd name="connsiteX5" fmla="*/ 4174435 w 6082748"/>
              <a:gd name="connsiteY5" fmla="*/ 3498574 h 4890052"/>
              <a:gd name="connsiteX6" fmla="*/ 6062870 w 6082748"/>
              <a:gd name="connsiteY6" fmla="*/ 3796748 h 4890052"/>
              <a:gd name="connsiteX7" fmla="*/ 6082748 w 6082748"/>
              <a:gd name="connsiteY7" fmla="*/ 4691270 h 4890052"/>
              <a:gd name="connsiteX8" fmla="*/ 0 w 6082748"/>
              <a:gd name="connsiteY8" fmla="*/ 4890052 h 4890052"/>
              <a:gd name="connsiteX9" fmla="*/ 39756 w 6082748"/>
              <a:gd name="connsiteY9" fmla="*/ 357809 h 4890052"/>
              <a:gd name="connsiteX10" fmla="*/ 39756 w 6082748"/>
              <a:gd name="connsiteY10" fmla="*/ 357809 h 4890052"/>
              <a:gd name="connsiteX0" fmla="*/ 39756 w 6082748"/>
              <a:gd name="connsiteY0" fmla="*/ 417443 h 4890052"/>
              <a:gd name="connsiteX1" fmla="*/ 59635 w 6082748"/>
              <a:gd name="connsiteY1" fmla="*/ 178904 h 4890052"/>
              <a:gd name="connsiteX2" fmla="*/ 337930 w 6082748"/>
              <a:gd name="connsiteY2" fmla="*/ 0 h 4890052"/>
              <a:gd name="connsiteX3" fmla="*/ 2206487 w 6082748"/>
              <a:gd name="connsiteY3" fmla="*/ 0 h 4890052"/>
              <a:gd name="connsiteX4" fmla="*/ 4489930 w 6082748"/>
              <a:gd name="connsiteY4" fmla="*/ 139148 h 4890052"/>
              <a:gd name="connsiteX5" fmla="*/ 5105982 w 6082748"/>
              <a:gd name="connsiteY5" fmla="*/ 2373658 h 4890052"/>
              <a:gd name="connsiteX6" fmla="*/ 4174435 w 6082748"/>
              <a:gd name="connsiteY6" fmla="*/ 3498574 h 4890052"/>
              <a:gd name="connsiteX7" fmla="*/ 6062870 w 6082748"/>
              <a:gd name="connsiteY7" fmla="*/ 3796748 h 4890052"/>
              <a:gd name="connsiteX8" fmla="*/ 6082748 w 6082748"/>
              <a:gd name="connsiteY8" fmla="*/ 4691270 h 4890052"/>
              <a:gd name="connsiteX9" fmla="*/ 0 w 6082748"/>
              <a:gd name="connsiteY9" fmla="*/ 4890052 h 4890052"/>
              <a:gd name="connsiteX10" fmla="*/ 39756 w 6082748"/>
              <a:gd name="connsiteY10" fmla="*/ 357809 h 4890052"/>
              <a:gd name="connsiteX11" fmla="*/ 39756 w 6082748"/>
              <a:gd name="connsiteY11" fmla="*/ 357809 h 4890052"/>
              <a:gd name="connsiteX0" fmla="*/ 39756 w 6082748"/>
              <a:gd name="connsiteY0" fmla="*/ 417443 h 4890052"/>
              <a:gd name="connsiteX1" fmla="*/ 59635 w 6082748"/>
              <a:gd name="connsiteY1" fmla="*/ 178904 h 4890052"/>
              <a:gd name="connsiteX2" fmla="*/ 337930 w 6082748"/>
              <a:gd name="connsiteY2" fmla="*/ 0 h 4890052"/>
              <a:gd name="connsiteX3" fmla="*/ 2206487 w 6082748"/>
              <a:gd name="connsiteY3" fmla="*/ 0 h 4890052"/>
              <a:gd name="connsiteX4" fmla="*/ 4489930 w 6082748"/>
              <a:gd name="connsiteY4" fmla="*/ 139148 h 4890052"/>
              <a:gd name="connsiteX5" fmla="*/ 5105982 w 6082748"/>
              <a:gd name="connsiteY5" fmla="*/ 2373658 h 4890052"/>
              <a:gd name="connsiteX6" fmla="*/ 4174435 w 6082748"/>
              <a:gd name="connsiteY6" fmla="*/ 3498574 h 4890052"/>
              <a:gd name="connsiteX7" fmla="*/ 6062870 w 6082748"/>
              <a:gd name="connsiteY7" fmla="*/ 3796748 h 4890052"/>
              <a:gd name="connsiteX8" fmla="*/ 6082748 w 6082748"/>
              <a:gd name="connsiteY8" fmla="*/ 4691270 h 4890052"/>
              <a:gd name="connsiteX9" fmla="*/ 0 w 6082748"/>
              <a:gd name="connsiteY9" fmla="*/ 4890052 h 4890052"/>
              <a:gd name="connsiteX10" fmla="*/ 39756 w 6082748"/>
              <a:gd name="connsiteY10" fmla="*/ 357809 h 4890052"/>
              <a:gd name="connsiteX11" fmla="*/ 39756 w 6082748"/>
              <a:gd name="connsiteY11" fmla="*/ 357809 h 4890052"/>
              <a:gd name="connsiteX0" fmla="*/ 39756 w 6082748"/>
              <a:gd name="connsiteY0" fmla="*/ 417443 h 4890052"/>
              <a:gd name="connsiteX1" fmla="*/ 59635 w 6082748"/>
              <a:gd name="connsiteY1" fmla="*/ 178904 h 4890052"/>
              <a:gd name="connsiteX2" fmla="*/ 337930 w 6082748"/>
              <a:gd name="connsiteY2" fmla="*/ 0 h 4890052"/>
              <a:gd name="connsiteX3" fmla="*/ 2206487 w 6082748"/>
              <a:gd name="connsiteY3" fmla="*/ 0 h 4890052"/>
              <a:gd name="connsiteX4" fmla="*/ 4489930 w 6082748"/>
              <a:gd name="connsiteY4" fmla="*/ 139148 h 4890052"/>
              <a:gd name="connsiteX5" fmla="*/ 5105982 w 6082748"/>
              <a:gd name="connsiteY5" fmla="*/ 2373658 h 4890052"/>
              <a:gd name="connsiteX6" fmla="*/ 4174435 w 6082748"/>
              <a:gd name="connsiteY6" fmla="*/ 3498574 h 4890052"/>
              <a:gd name="connsiteX7" fmla="*/ 6062870 w 6082748"/>
              <a:gd name="connsiteY7" fmla="*/ 3796748 h 4890052"/>
              <a:gd name="connsiteX8" fmla="*/ 6082748 w 6082748"/>
              <a:gd name="connsiteY8" fmla="*/ 4691270 h 4890052"/>
              <a:gd name="connsiteX9" fmla="*/ 0 w 6082748"/>
              <a:gd name="connsiteY9" fmla="*/ 4890052 h 4890052"/>
              <a:gd name="connsiteX10" fmla="*/ 39756 w 6082748"/>
              <a:gd name="connsiteY10" fmla="*/ 357809 h 4890052"/>
              <a:gd name="connsiteX11" fmla="*/ 39756 w 6082748"/>
              <a:gd name="connsiteY11" fmla="*/ 357809 h 4890052"/>
              <a:gd name="connsiteX0" fmla="*/ 39756 w 6082748"/>
              <a:gd name="connsiteY0" fmla="*/ 417443 h 4890052"/>
              <a:gd name="connsiteX1" fmla="*/ 59635 w 6082748"/>
              <a:gd name="connsiteY1" fmla="*/ 178904 h 4890052"/>
              <a:gd name="connsiteX2" fmla="*/ 337930 w 6082748"/>
              <a:gd name="connsiteY2" fmla="*/ 0 h 4890052"/>
              <a:gd name="connsiteX3" fmla="*/ 2206487 w 6082748"/>
              <a:gd name="connsiteY3" fmla="*/ 0 h 4890052"/>
              <a:gd name="connsiteX4" fmla="*/ 4489930 w 6082748"/>
              <a:gd name="connsiteY4" fmla="*/ 139148 h 4890052"/>
              <a:gd name="connsiteX5" fmla="*/ 5105982 w 6082748"/>
              <a:gd name="connsiteY5" fmla="*/ 2373658 h 4890052"/>
              <a:gd name="connsiteX6" fmla="*/ 4174435 w 6082748"/>
              <a:gd name="connsiteY6" fmla="*/ 3498574 h 4890052"/>
              <a:gd name="connsiteX7" fmla="*/ 6062870 w 6082748"/>
              <a:gd name="connsiteY7" fmla="*/ 3796748 h 4890052"/>
              <a:gd name="connsiteX8" fmla="*/ 6082748 w 6082748"/>
              <a:gd name="connsiteY8" fmla="*/ 4691270 h 4890052"/>
              <a:gd name="connsiteX9" fmla="*/ 0 w 6082748"/>
              <a:gd name="connsiteY9" fmla="*/ 4890052 h 4890052"/>
              <a:gd name="connsiteX10" fmla="*/ 39756 w 6082748"/>
              <a:gd name="connsiteY10" fmla="*/ 357809 h 4890052"/>
              <a:gd name="connsiteX11" fmla="*/ 39756 w 6082748"/>
              <a:gd name="connsiteY11" fmla="*/ 357809 h 4890052"/>
              <a:gd name="connsiteX0" fmla="*/ 39756 w 6082748"/>
              <a:gd name="connsiteY0" fmla="*/ 417443 h 4890052"/>
              <a:gd name="connsiteX1" fmla="*/ 59635 w 6082748"/>
              <a:gd name="connsiteY1" fmla="*/ 178904 h 4890052"/>
              <a:gd name="connsiteX2" fmla="*/ 337930 w 6082748"/>
              <a:gd name="connsiteY2" fmla="*/ 0 h 4890052"/>
              <a:gd name="connsiteX3" fmla="*/ 2206487 w 6082748"/>
              <a:gd name="connsiteY3" fmla="*/ 0 h 4890052"/>
              <a:gd name="connsiteX4" fmla="*/ 4489930 w 6082748"/>
              <a:gd name="connsiteY4" fmla="*/ 139148 h 4890052"/>
              <a:gd name="connsiteX5" fmla="*/ 5105982 w 6082748"/>
              <a:gd name="connsiteY5" fmla="*/ 2373658 h 4890052"/>
              <a:gd name="connsiteX6" fmla="*/ 5765685 w 6082748"/>
              <a:gd name="connsiteY6" fmla="*/ 3240157 h 4890052"/>
              <a:gd name="connsiteX7" fmla="*/ 6062870 w 6082748"/>
              <a:gd name="connsiteY7" fmla="*/ 3796748 h 4890052"/>
              <a:gd name="connsiteX8" fmla="*/ 6082748 w 6082748"/>
              <a:gd name="connsiteY8" fmla="*/ 4691270 h 4890052"/>
              <a:gd name="connsiteX9" fmla="*/ 0 w 6082748"/>
              <a:gd name="connsiteY9" fmla="*/ 4890052 h 4890052"/>
              <a:gd name="connsiteX10" fmla="*/ 39756 w 6082748"/>
              <a:gd name="connsiteY10" fmla="*/ 357809 h 4890052"/>
              <a:gd name="connsiteX11" fmla="*/ 39756 w 6082748"/>
              <a:gd name="connsiteY11" fmla="*/ 357809 h 4890052"/>
              <a:gd name="connsiteX0" fmla="*/ 39756 w 6248861"/>
              <a:gd name="connsiteY0" fmla="*/ 417443 h 4890052"/>
              <a:gd name="connsiteX1" fmla="*/ 59635 w 6248861"/>
              <a:gd name="connsiteY1" fmla="*/ 178904 h 4890052"/>
              <a:gd name="connsiteX2" fmla="*/ 337930 w 6248861"/>
              <a:gd name="connsiteY2" fmla="*/ 0 h 4890052"/>
              <a:gd name="connsiteX3" fmla="*/ 2206487 w 6248861"/>
              <a:gd name="connsiteY3" fmla="*/ 0 h 4890052"/>
              <a:gd name="connsiteX4" fmla="*/ 4489930 w 6248861"/>
              <a:gd name="connsiteY4" fmla="*/ 139148 h 4890052"/>
              <a:gd name="connsiteX5" fmla="*/ 5105982 w 6248861"/>
              <a:gd name="connsiteY5" fmla="*/ 2373658 h 4890052"/>
              <a:gd name="connsiteX6" fmla="*/ 5765685 w 6248861"/>
              <a:gd name="connsiteY6" fmla="*/ 3240157 h 4890052"/>
              <a:gd name="connsiteX7" fmla="*/ 6248861 w 6248861"/>
              <a:gd name="connsiteY7" fmla="*/ 3796748 h 4890052"/>
              <a:gd name="connsiteX8" fmla="*/ 6082748 w 6248861"/>
              <a:gd name="connsiteY8" fmla="*/ 4691270 h 4890052"/>
              <a:gd name="connsiteX9" fmla="*/ 0 w 6248861"/>
              <a:gd name="connsiteY9" fmla="*/ 4890052 h 4890052"/>
              <a:gd name="connsiteX10" fmla="*/ 39756 w 6248861"/>
              <a:gd name="connsiteY10" fmla="*/ 357809 h 4890052"/>
              <a:gd name="connsiteX11" fmla="*/ 39756 w 6248861"/>
              <a:gd name="connsiteY11" fmla="*/ 357809 h 4890052"/>
              <a:gd name="connsiteX0" fmla="*/ 39756 w 6248861"/>
              <a:gd name="connsiteY0" fmla="*/ 417443 h 4890052"/>
              <a:gd name="connsiteX1" fmla="*/ 59635 w 6248861"/>
              <a:gd name="connsiteY1" fmla="*/ 178904 h 4890052"/>
              <a:gd name="connsiteX2" fmla="*/ 337930 w 6248861"/>
              <a:gd name="connsiteY2" fmla="*/ 0 h 4890052"/>
              <a:gd name="connsiteX3" fmla="*/ 2206487 w 6248861"/>
              <a:gd name="connsiteY3" fmla="*/ 0 h 4890052"/>
              <a:gd name="connsiteX4" fmla="*/ 4489930 w 6248861"/>
              <a:gd name="connsiteY4" fmla="*/ 139148 h 4890052"/>
              <a:gd name="connsiteX5" fmla="*/ 5105982 w 6248861"/>
              <a:gd name="connsiteY5" fmla="*/ 2373658 h 4890052"/>
              <a:gd name="connsiteX6" fmla="*/ 5765685 w 6248861"/>
              <a:gd name="connsiteY6" fmla="*/ 3240157 h 4890052"/>
              <a:gd name="connsiteX7" fmla="*/ 6248861 w 6248861"/>
              <a:gd name="connsiteY7" fmla="*/ 3796748 h 4890052"/>
              <a:gd name="connsiteX8" fmla="*/ 6248073 w 6248861"/>
              <a:gd name="connsiteY8" fmla="*/ 4870175 h 4890052"/>
              <a:gd name="connsiteX9" fmla="*/ 0 w 6248861"/>
              <a:gd name="connsiteY9" fmla="*/ 4890052 h 4890052"/>
              <a:gd name="connsiteX10" fmla="*/ 39756 w 6248861"/>
              <a:gd name="connsiteY10" fmla="*/ 357809 h 4890052"/>
              <a:gd name="connsiteX11" fmla="*/ 39756 w 6248861"/>
              <a:gd name="connsiteY11" fmla="*/ 357809 h 4890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248861" h="4890052">
                <a:moveTo>
                  <a:pt x="39756" y="417443"/>
                </a:moveTo>
                <a:lnTo>
                  <a:pt x="59635" y="178904"/>
                </a:lnTo>
                <a:lnTo>
                  <a:pt x="337930" y="0"/>
                </a:lnTo>
                <a:lnTo>
                  <a:pt x="2206487" y="0"/>
                </a:lnTo>
                <a:lnTo>
                  <a:pt x="4489930" y="139148"/>
                </a:lnTo>
                <a:cubicBezTo>
                  <a:pt x="4838853" y="521505"/>
                  <a:pt x="3773969" y="859597"/>
                  <a:pt x="5105982" y="2373658"/>
                </a:cubicBezTo>
                <a:cubicBezTo>
                  <a:pt x="5053400" y="2933562"/>
                  <a:pt x="5471877" y="2989723"/>
                  <a:pt x="5765685" y="3240157"/>
                </a:cubicBezTo>
                <a:lnTo>
                  <a:pt x="6248861" y="3796748"/>
                </a:lnTo>
                <a:cubicBezTo>
                  <a:pt x="6248598" y="4154557"/>
                  <a:pt x="6248336" y="4512366"/>
                  <a:pt x="6248073" y="4870175"/>
                </a:cubicBezTo>
                <a:lnTo>
                  <a:pt x="0" y="4890052"/>
                </a:lnTo>
                <a:lnTo>
                  <a:pt x="39756" y="357809"/>
                </a:lnTo>
                <a:lnTo>
                  <a:pt x="39756" y="357809"/>
                </a:lnTo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Rectangle 4"/>
          <p:cNvSpPr/>
          <p:nvPr/>
        </p:nvSpPr>
        <p:spPr>
          <a:xfrm>
            <a:off x="431717" y="6012160"/>
            <a:ext cx="233726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dirty="0">
                <a:latin typeface="BNFreeElectrons" panose="02000603000000000000" pitchFamily="2" charset="0"/>
                <a:ea typeface="BNFreeElectrons" panose="02000603000000000000" pitchFamily="2" charset="0"/>
              </a:rPr>
              <a:t>“O Canada” was first sung on June 24, 1880 but it was not proclaimed Canada’s national anthem until July 1, 1980 – 100 years later!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23B6746-8362-4DEA-9F43-DF16F14E8114}"/>
              </a:ext>
            </a:extLst>
          </p:cNvPr>
          <p:cNvSpPr txBox="1"/>
          <p:nvPr/>
        </p:nvSpPr>
        <p:spPr>
          <a:xfrm>
            <a:off x="431717" y="523676"/>
            <a:ext cx="5166799" cy="46166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latin typeface="Century Gothic" panose="020B0502020202020204" pitchFamily="34" charset="0"/>
              </a:rPr>
              <a:t>O Canada!</a:t>
            </a:r>
          </a:p>
          <a:p>
            <a:endParaRPr lang="en-US" dirty="0">
              <a:latin typeface="Century Gothic" panose="020B0502020202020204" pitchFamily="34" charset="0"/>
            </a:endParaRPr>
          </a:p>
          <a:p>
            <a:r>
              <a:rPr lang="en-US" sz="2000" dirty="0">
                <a:latin typeface="Century Gothic" panose="020B0502020202020204" pitchFamily="34" charset="0"/>
              </a:rPr>
              <a:t>Our home and native land.</a:t>
            </a:r>
          </a:p>
          <a:p>
            <a:r>
              <a:rPr lang="en-US" sz="2000" dirty="0">
                <a:latin typeface="Century Gothic" panose="020B0502020202020204" pitchFamily="34" charset="0"/>
              </a:rPr>
              <a:t>True patriot love</a:t>
            </a:r>
          </a:p>
          <a:p>
            <a:r>
              <a:rPr lang="en-US" sz="2000" dirty="0">
                <a:latin typeface="Century Gothic" panose="020B0502020202020204" pitchFamily="34" charset="0"/>
              </a:rPr>
              <a:t>In all of us command.</a:t>
            </a:r>
          </a:p>
          <a:p>
            <a:endParaRPr lang="en-US" sz="2000" dirty="0">
              <a:latin typeface="Century Gothic" panose="020B0502020202020204" pitchFamily="34" charset="0"/>
            </a:endParaRPr>
          </a:p>
          <a:p>
            <a:r>
              <a:rPr lang="en-US" sz="2000" dirty="0">
                <a:latin typeface="Century Gothic" panose="020B0502020202020204" pitchFamily="34" charset="0"/>
              </a:rPr>
              <a:t>With glowing hearts we see thee rise,</a:t>
            </a:r>
          </a:p>
          <a:p>
            <a:r>
              <a:rPr lang="en-US" sz="2000" dirty="0">
                <a:latin typeface="Century Gothic" panose="020B0502020202020204" pitchFamily="34" charset="0"/>
              </a:rPr>
              <a:t>The True North strong and free!</a:t>
            </a:r>
          </a:p>
          <a:p>
            <a:r>
              <a:rPr lang="en-US" sz="2000" dirty="0">
                <a:latin typeface="Century Gothic" panose="020B0502020202020204" pitchFamily="34" charset="0"/>
              </a:rPr>
              <a:t>From far and wide, O Canada,</a:t>
            </a:r>
          </a:p>
          <a:p>
            <a:r>
              <a:rPr lang="en-US" sz="2000" dirty="0">
                <a:latin typeface="Century Gothic" panose="020B0502020202020204" pitchFamily="34" charset="0"/>
              </a:rPr>
              <a:t>We stand on guard for thee.</a:t>
            </a:r>
          </a:p>
          <a:p>
            <a:endParaRPr lang="en-US" sz="2000" dirty="0">
              <a:latin typeface="Century Gothic" panose="020B0502020202020204" pitchFamily="34" charset="0"/>
            </a:endParaRPr>
          </a:p>
          <a:p>
            <a:r>
              <a:rPr lang="en-US" sz="2000" dirty="0">
                <a:latin typeface="Century Gothic" panose="020B0502020202020204" pitchFamily="34" charset="0"/>
              </a:rPr>
              <a:t>God keep our land glorious and free!</a:t>
            </a:r>
          </a:p>
          <a:p>
            <a:r>
              <a:rPr lang="en-US" sz="2000" dirty="0">
                <a:latin typeface="Century Gothic" panose="020B0502020202020204" pitchFamily="34" charset="0"/>
              </a:rPr>
              <a:t>O Canada, we stand on guard for thee.</a:t>
            </a:r>
          </a:p>
          <a:p>
            <a:r>
              <a:rPr lang="en-US" sz="2000" dirty="0">
                <a:latin typeface="Century Gothic" panose="020B0502020202020204" pitchFamily="34" charset="0"/>
              </a:rPr>
              <a:t>O Canada, we stand on guard for thee.</a:t>
            </a:r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18371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65" y="498375"/>
            <a:ext cx="3288971" cy="4422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3385" y="467544"/>
            <a:ext cx="3210107" cy="41917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90" y="4834939"/>
            <a:ext cx="3254323" cy="419171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1500" y="4834939"/>
            <a:ext cx="3316500" cy="412965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68751" y="498375"/>
            <a:ext cx="8118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largest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368468" y="712548"/>
            <a:ext cx="724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world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302447" y="1073287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10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48680" y="126841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3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301208" y="2340043"/>
            <a:ext cx="5277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flag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587932" y="2709375"/>
            <a:ext cx="7143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white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950226" y="2923548"/>
            <a:ext cx="4990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red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637448" y="3491880"/>
            <a:ext cx="769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maple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995694" y="5148064"/>
            <a:ext cx="769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maple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0888" y="6804248"/>
            <a:ext cx="7222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nickel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511799" y="7092280"/>
            <a:ext cx="5254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five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511799" y="7668344"/>
            <a:ext cx="826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beaver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740568" y="5076056"/>
            <a:ext cx="2563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Royal	           Canadian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740568" y="5257810"/>
            <a:ext cx="22447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Mounted	           Police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167512" y="5940152"/>
            <a:ext cx="1067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err="1"/>
              <a:t>mounties</a:t>
            </a:r>
            <a:endParaRPr lang="en-CA" dirty="0"/>
          </a:p>
        </p:txBody>
      </p:sp>
      <p:sp>
        <p:nvSpPr>
          <p:cNvPr id="23" name="TextBox 22"/>
          <p:cNvSpPr txBox="1"/>
          <p:nvPr/>
        </p:nvSpPr>
        <p:spPr>
          <a:xfrm>
            <a:off x="2677049" y="98212"/>
            <a:ext cx="13615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Answer Keys</a:t>
            </a:r>
          </a:p>
        </p:txBody>
      </p:sp>
    </p:spTree>
    <p:extLst>
      <p:ext uri="{BB962C8B-B14F-4D97-AF65-F5344CB8AC3E}">
        <p14:creationId xmlns:p14="http://schemas.microsoft.com/office/powerpoint/2010/main" val="17041051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84" y="869521"/>
            <a:ext cx="3037165" cy="391742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656" y="4994717"/>
            <a:ext cx="2998893" cy="38873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016" y="4994717"/>
            <a:ext cx="3048100" cy="39967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00808" y="876539"/>
            <a:ext cx="6934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600" dirty="0"/>
              <a:t>totem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66236" y="1475656"/>
            <a:ext cx="10326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600" dirty="0"/>
              <a:t>Aboriginal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48440" y="3203848"/>
            <a:ext cx="4972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600" dirty="0"/>
              <a:t>July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451461" y="3203848"/>
            <a:ext cx="4331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600" dirty="0"/>
              <a:t>1</a:t>
            </a:r>
            <a:r>
              <a:rPr lang="en-CA" sz="1600" baseline="30000" dirty="0"/>
              <a:t>st</a:t>
            </a:r>
            <a:r>
              <a:rPr lang="en-CA" sz="1600" dirty="0"/>
              <a:t>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145642" y="5364088"/>
            <a:ext cx="7260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600" dirty="0"/>
              <a:t>toonie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832102" y="5547409"/>
            <a:ext cx="13096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600" dirty="0"/>
              <a:t>2          dollars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853863" y="6228184"/>
            <a:ext cx="12330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600" dirty="0"/>
              <a:t>1          dollar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861581" y="6919190"/>
            <a:ext cx="13016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600" dirty="0"/>
              <a:t>25          cents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895886" y="7452320"/>
            <a:ext cx="13016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600" dirty="0"/>
              <a:t>10          cents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899379" y="7956376"/>
            <a:ext cx="11974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600" dirty="0"/>
              <a:t>5          cents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832102" y="8388424"/>
            <a:ext cx="10708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600" dirty="0"/>
              <a:t>1         cent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45642" y="6012160"/>
            <a:ext cx="7056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600" dirty="0"/>
              <a:t>loonie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149352" y="6654513"/>
            <a:ext cx="8108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600" dirty="0"/>
              <a:t>quarter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83657" y="7257744"/>
            <a:ext cx="6046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600" dirty="0"/>
              <a:t>dime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68095" y="7740352"/>
            <a:ext cx="6605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600" dirty="0"/>
              <a:t>nickel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145642" y="8218660"/>
            <a:ext cx="6986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600" dirty="0"/>
              <a:t>penny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3DF6B01D-59C1-4290-88A1-973F70F349E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6453" y="869521"/>
            <a:ext cx="2977023" cy="3887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8654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19268" y="199881"/>
            <a:ext cx="6619463" cy="8888251"/>
          </a:xfrm>
          <a:prstGeom prst="roundRect">
            <a:avLst>
              <a:gd name="adj" fmla="val 9760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552450" y="669262"/>
            <a:ext cx="5753100" cy="7818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CA" sz="2800" dirty="0">
                <a:effectLst/>
                <a:latin typeface="Berlin Sans FB Demi"/>
                <a:ea typeface="Calibri"/>
                <a:cs typeface="Times New Roman"/>
              </a:rPr>
              <a:t>Thank you for downloading this pack. 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en-CA" sz="2800" dirty="0">
              <a:latin typeface="Berlin Sans FB Demi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CA" sz="2800" dirty="0">
                <a:effectLst/>
                <a:latin typeface="Berlin Sans FB Demi"/>
                <a:ea typeface="Calibri"/>
                <a:cs typeface="Times New Roman"/>
              </a:rPr>
              <a:t> Follow my store for notifications of new products, discounts, sales, and freebies.</a:t>
            </a:r>
            <a:endParaRPr lang="en-CA" sz="1200" dirty="0">
              <a:effectLst/>
              <a:latin typeface="Times New Roman"/>
              <a:ea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CA" sz="200" dirty="0">
                <a:effectLst/>
                <a:latin typeface="Berlin Sans FB Demi"/>
                <a:ea typeface="Calibri"/>
                <a:cs typeface="Times New Roman"/>
              </a:rPr>
              <a:t> </a:t>
            </a:r>
            <a:endParaRPr lang="en-CA" sz="1200" dirty="0">
              <a:effectLst/>
              <a:latin typeface="Times New Roman"/>
              <a:ea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CA" sz="1600" u="sng" dirty="0">
                <a:solidFill>
                  <a:srgbClr val="0000FF"/>
                </a:solidFill>
                <a:effectLst/>
                <a:latin typeface="Berlin Sans FB Demi"/>
                <a:ea typeface="Calibri"/>
                <a:cs typeface="Times New Roman"/>
                <a:hlinkClick r:id="rId2"/>
              </a:rPr>
              <a:t>http://www.teacherspayteachers.com/Store/One-Teachers-Adventures</a:t>
            </a:r>
            <a:r>
              <a:rPr lang="en-CA" sz="1600" dirty="0">
                <a:effectLst/>
                <a:latin typeface="Berlin Sans FB Demi"/>
                <a:ea typeface="Calibri"/>
                <a:cs typeface="Times New Roman"/>
              </a:rPr>
              <a:t> </a:t>
            </a:r>
            <a:endParaRPr lang="en-CA" sz="1200" dirty="0">
              <a:effectLst/>
              <a:latin typeface="Times New Roman"/>
              <a:ea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CA" sz="2800" dirty="0">
                <a:effectLst/>
                <a:latin typeface="Berlin Sans FB Demi"/>
                <a:ea typeface="Calibri"/>
                <a:cs typeface="Times New Roman"/>
              </a:rPr>
              <a:t> </a:t>
            </a:r>
            <a:endParaRPr lang="en-CA" sz="1200" dirty="0">
              <a:effectLst/>
              <a:latin typeface="Times New Roman"/>
              <a:ea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CA" sz="2800" dirty="0">
                <a:effectLst/>
                <a:latin typeface="Berlin Sans FB Demi"/>
                <a:ea typeface="Calibri"/>
                <a:cs typeface="Times New Roman"/>
              </a:rPr>
              <a:t>Follow me at:</a:t>
            </a:r>
            <a:endParaRPr lang="en-CA" sz="1200" dirty="0">
              <a:effectLst/>
              <a:latin typeface="Times New Roman"/>
              <a:ea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CA" sz="2000" u="sng" dirty="0">
                <a:solidFill>
                  <a:srgbClr val="0000FF"/>
                </a:solidFill>
                <a:effectLst/>
                <a:latin typeface="Berlin Sans FB Demi"/>
                <a:ea typeface="Calibri"/>
                <a:cs typeface="Times New Roman"/>
                <a:hlinkClick r:id="rId3"/>
              </a:rPr>
              <a:t>http://www.oneteachersadventures.blogspot.ca</a:t>
            </a:r>
            <a:r>
              <a:rPr lang="en-CA" sz="2000" dirty="0">
                <a:effectLst/>
                <a:latin typeface="Berlin Sans FB Demi"/>
                <a:ea typeface="Calibri"/>
                <a:cs typeface="Times New Roman"/>
              </a:rPr>
              <a:t> </a:t>
            </a:r>
            <a:endParaRPr lang="en-CA" sz="1200" dirty="0">
              <a:effectLst/>
              <a:latin typeface="Times New Roman"/>
              <a:ea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CA" sz="300" dirty="0">
                <a:solidFill>
                  <a:srgbClr val="7030A0"/>
                </a:solidFill>
                <a:effectLst/>
                <a:latin typeface="Berlin Sans FB Demi"/>
                <a:ea typeface="Calibri"/>
                <a:cs typeface="Times New Roman"/>
              </a:rPr>
              <a:t> </a:t>
            </a:r>
            <a:endParaRPr lang="en-CA" sz="1200" dirty="0">
              <a:effectLst/>
              <a:latin typeface="Times New Roman"/>
              <a:ea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CA" dirty="0">
              <a:latin typeface="Berlin Sans FB Dem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CA" dirty="0">
              <a:latin typeface="Berlin Sans FB Demi"/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en-US" sz="2800" dirty="0">
                <a:solidFill>
                  <a:srgbClr val="7030A0"/>
                </a:solidFill>
                <a:effectLst/>
                <a:latin typeface="Berlin Sans FB Demi"/>
                <a:ea typeface="Times New Roman"/>
              </a:rPr>
              <a:t> </a:t>
            </a:r>
            <a:endParaRPr lang="en-CA" sz="1200" dirty="0">
              <a:effectLst/>
              <a:latin typeface="Times New Roman"/>
              <a:ea typeface="Times New Roman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6181" y="6516216"/>
            <a:ext cx="2145636" cy="2352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629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2047160" y="241147"/>
            <a:ext cx="2561414" cy="1533954"/>
            <a:chOff x="-3650150" y="4423291"/>
            <a:chExt cx="3154612" cy="2021737"/>
          </a:xfrm>
        </p:grpSpPr>
        <p:sp>
          <p:nvSpPr>
            <p:cNvPr id="21" name="Double Wave 20"/>
            <p:cNvSpPr/>
            <p:nvPr/>
          </p:nvSpPr>
          <p:spPr>
            <a:xfrm>
              <a:off x="-3650150" y="4423291"/>
              <a:ext cx="3145223" cy="2021737"/>
            </a:xfrm>
            <a:prstGeom prst="doubleWave">
              <a:avLst>
                <a:gd name="adj1" fmla="val 4894"/>
                <a:gd name="adj2" fmla="val 0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-2731738" y="4778868"/>
              <a:ext cx="1308396" cy="1310581"/>
            </a:xfrm>
            <a:custGeom>
              <a:avLst/>
              <a:gdLst>
                <a:gd name="connsiteX0" fmla="*/ 390525 w 1457325"/>
                <a:gd name="connsiteY0" fmla="*/ 190500 h 1628775"/>
                <a:gd name="connsiteX1" fmla="*/ 447675 w 1457325"/>
                <a:gd name="connsiteY1" fmla="*/ 733425 h 1628775"/>
                <a:gd name="connsiteX2" fmla="*/ 257175 w 1457325"/>
                <a:gd name="connsiteY2" fmla="*/ 590550 h 1628775"/>
                <a:gd name="connsiteX3" fmla="*/ 209550 w 1457325"/>
                <a:gd name="connsiteY3" fmla="*/ 714375 h 1628775"/>
                <a:gd name="connsiteX4" fmla="*/ 19050 w 1457325"/>
                <a:gd name="connsiteY4" fmla="*/ 733425 h 1628775"/>
                <a:gd name="connsiteX5" fmla="*/ 104775 w 1457325"/>
                <a:gd name="connsiteY5" fmla="*/ 971550 h 1628775"/>
                <a:gd name="connsiteX6" fmla="*/ 0 w 1457325"/>
                <a:gd name="connsiteY6" fmla="*/ 1104900 h 1628775"/>
                <a:gd name="connsiteX7" fmla="*/ 400050 w 1457325"/>
                <a:gd name="connsiteY7" fmla="*/ 1304925 h 1628775"/>
                <a:gd name="connsiteX8" fmla="*/ 361950 w 1457325"/>
                <a:gd name="connsiteY8" fmla="*/ 1485900 h 1628775"/>
                <a:gd name="connsiteX9" fmla="*/ 657225 w 1457325"/>
                <a:gd name="connsiteY9" fmla="*/ 1190625 h 1628775"/>
                <a:gd name="connsiteX10" fmla="*/ 647700 w 1457325"/>
                <a:gd name="connsiteY10" fmla="*/ 1628775 h 1628775"/>
                <a:gd name="connsiteX11" fmla="*/ 762000 w 1457325"/>
                <a:gd name="connsiteY11" fmla="*/ 1600200 h 1628775"/>
                <a:gd name="connsiteX12" fmla="*/ 733425 w 1457325"/>
                <a:gd name="connsiteY12" fmla="*/ 1190625 h 1628775"/>
                <a:gd name="connsiteX13" fmla="*/ 1095375 w 1457325"/>
                <a:gd name="connsiteY13" fmla="*/ 1314450 h 1628775"/>
                <a:gd name="connsiteX14" fmla="*/ 1019175 w 1457325"/>
                <a:gd name="connsiteY14" fmla="*/ 1209675 h 1628775"/>
                <a:gd name="connsiteX15" fmla="*/ 1457325 w 1457325"/>
                <a:gd name="connsiteY15" fmla="*/ 933450 h 1628775"/>
                <a:gd name="connsiteX16" fmla="*/ 1362075 w 1457325"/>
                <a:gd name="connsiteY16" fmla="*/ 847725 h 1628775"/>
                <a:gd name="connsiteX17" fmla="*/ 1438275 w 1457325"/>
                <a:gd name="connsiteY17" fmla="*/ 590550 h 1628775"/>
                <a:gd name="connsiteX18" fmla="*/ 1219200 w 1457325"/>
                <a:gd name="connsiteY18" fmla="*/ 628650 h 1628775"/>
                <a:gd name="connsiteX19" fmla="*/ 1181100 w 1457325"/>
                <a:gd name="connsiteY19" fmla="*/ 504825 h 1628775"/>
                <a:gd name="connsiteX20" fmla="*/ 962025 w 1457325"/>
                <a:gd name="connsiteY20" fmla="*/ 647700 h 1628775"/>
                <a:gd name="connsiteX21" fmla="*/ 990600 w 1457325"/>
                <a:gd name="connsiteY21" fmla="*/ 161925 h 1628775"/>
                <a:gd name="connsiteX22" fmla="*/ 847725 w 1457325"/>
                <a:gd name="connsiteY22" fmla="*/ 285750 h 1628775"/>
                <a:gd name="connsiteX23" fmla="*/ 695325 w 1457325"/>
                <a:gd name="connsiteY23" fmla="*/ 0 h 1628775"/>
                <a:gd name="connsiteX24" fmla="*/ 552450 w 1457325"/>
                <a:gd name="connsiteY24" fmla="*/ 323850 h 1628775"/>
                <a:gd name="connsiteX25" fmla="*/ 390525 w 1457325"/>
                <a:gd name="connsiteY25" fmla="*/ 190500 h 1628775"/>
                <a:gd name="connsiteX0" fmla="*/ 390525 w 1457325"/>
                <a:gd name="connsiteY0" fmla="*/ 190500 h 1628775"/>
                <a:gd name="connsiteX1" fmla="*/ 447675 w 1457325"/>
                <a:gd name="connsiteY1" fmla="*/ 733425 h 1628775"/>
                <a:gd name="connsiteX2" fmla="*/ 257175 w 1457325"/>
                <a:gd name="connsiteY2" fmla="*/ 590550 h 1628775"/>
                <a:gd name="connsiteX3" fmla="*/ 209550 w 1457325"/>
                <a:gd name="connsiteY3" fmla="*/ 714375 h 1628775"/>
                <a:gd name="connsiteX4" fmla="*/ 19050 w 1457325"/>
                <a:gd name="connsiteY4" fmla="*/ 733425 h 1628775"/>
                <a:gd name="connsiteX5" fmla="*/ 104775 w 1457325"/>
                <a:gd name="connsiteY5" fmla="*/ 971550 h 1628775"/>
                <a:gd name="connsiteX6" fmla="*/ 0 w 1457325"/>
                <a:gd name="connsiteY6" fmla="*/ 1104900 h 1628775"/>
                <a:gd name="connsiteX7" fmla="*/ 438667 w 1457325"/>
                <a:gd name="connsiteY7" fmla="*/ 1202718 h 1628775"/>
                <a:gd name="connsiteX8" fmla="*/ 361950 w 1457325"/>
                <a:gd name="connsiteY8" fmla="*/ 1485900 h 1628775"/>
                <a:gd name="connsiteX9" fmla="*/ 657225 w 1457325"/>
                <a:gd name="connsiteY9" fmla="*/ 1190625 h 1628775"/>
                <a:gd name="connsiteX10" fmla="*/ 647700 w 1457325"/>
                <a:gd name="connsiteY10" fmla="*/ 1628775 h 1628775"/>
                <a:gd name="connsiteX11" fmla="*/ 762000 w 1457325"/>
                <a:gd name="connsiteY11" fmla="*/ 1600200 h 1628775"/>
                <a:gd name="connsiteX12" fmla="*/ 733425 w 1457325"/>
                <a:gd name="connsiteY12" fmla="*/ 1190625 h 1628775"/>
                <a:gd name="connsiteX13" fmla="*/ 1095375 w 1457325"/>
                <a:gd name="connsiteY13" fmla="*/ 1314450 h 1628775"/>
                <a:gd name="connsiteX14" fmla="*/ 1019175 w 1457325"/>
                <a:gd name="connsiteY14" fmla="*/ 1209675 h 1628775"/>
                <a:gd name="connsiteX15" fmla="*/ 1457325 w 1457325"/>
                <a:gd name="connsiteY15" fmla="*/ 933450 h 1628775"/>
                <a:gd name="connsiteX16" fmla="*/ 1362075 w 1457325"/>
                <a:gd name="connsiteY16" fmla="*/ 847725 h 1628775"/>
                <a:gd name="connsiteX17" fmla="*/ 1438275 w 1457325"/>
                <a:gd name="connsiteY17" fmla="*/ 590550 h 1628775"/>
                <a:gd name="connsiteX18" fmla="*/ 1219200 w 1457325"/>
                <a:gd name="connsiteY18" fmla="*/ 628650 h 1628775"/>
                <a:gd name="connsiteX19" fmla="*/ 1181100 w 1457325"/>
                <a:gd name="connsiteY19" fmla="*/ 504825 h 1628775"/>
                <a:gd name="connsiteX20" fmla="*/ 962025 w 1457325"/>
                <a:gd name="connsiteY20" fmla="*/ 647700 h 1628775"/>
                <a:gd name="connsiteX21" fmla="*/ 990600 w 1457325"/>
                <a:gd name="connsiteY21" fmla="*/ 161925 h 1628775"/>
                <a:gd name="connsiteX22" fmla="*/ 847725 w 1457325"/>
                <a:gd name="connsiteY22" fmla="*/ 285750 h 1628775"/>
                <a:gd name="connsiteX23" fmla="*/ 695325 w 1457325"/>
                <a:gd name="connsiteY23" fmla="*/ 0 h 1628775"/>
                <a:gd name="connsiteX24" fmla="*/ 552450 w 1457325"/>
                <a:gd name="connsiteY24" fmla="*/ 323850 h 1628775"/>
                <a:gd name="connsiteX25" fmla="*/ 390525 w 1457325"/>
                <a:gd name="connsiteY25" fmla="*/ 190500 h 1628775"/>
                <a:gd name="connsiteX0" fmla="*/ 390525 w 1457325"/>
                <a:gd name="connsiteY0" fmla="*/ 190500 h 1628775"/>
                <a:gd name="connsiteX1" fmla="*/ 447675 w 1457325"/>
                <a:gd name="connsiteY1" fmla="*/ 733425 h 1628775"/>
                <a:gd name="connsiteX2" fmla="*/ 257175 w 1457325"/>
                <a:gd name="connsiteY2" fmla="*/ 590550 h 1628775"/>
                <a:gd name="connsiteX3" fmla="*/ 209550 w 1457325"/>
                <a:gd name="connsiteY3" fmla="*/ 714375 h 1628775"/>
                <a:gd name="connsiteX4" fmla="*/ 19050 w 1457325"/>
                <a:gd name="connsiteY4" fmla="*/ 733425 h 1628775"/>
                <a:gd name="connsiteX5" fmla="*/ 104775 w 1457325"/>
                <a:gd name="connsiteY5" fmla="*/ 971550 h 1628775"/>
                <a:gd name="connsiteX6" fmla="*/ 0 w 1457325"/>
                <a:gd name="connsiteY6" fmla="*/ 1104900 h 1628775"/>
                <a:gd name="connsiteX7" fmla="*/ 438667 w 1457325"/>
                <a:gd name="connsiteY7" fmla="*/ 1202718 h 1628775"/>
                <a:gd name="connsiteX8" fmla="*/ 361950 w 1457325"/>
                <a:gd name="connsiteY8" fmla="*/ 1375175 h 1628775"/>
                <a:gd name="connsiteX9" fmla="*/ 657225 w 1457325"/>
                <a:gd name="connsiteY9" fmla="*/ 1190625 h 1628775"/>
                <a:gd name="connsiteX10" fmla="*/ 647700 w 1457325"/>
                <a:gd name="connsiteY10" fmla="*/ 1628775 h 1628775"/>
                <a:gd name="connsiteX11" fmla="*/ 762000 w 1457325"/>
                <a:gd name="connsiteY11" fmla="*/ 1600200 h 1628775"/>
                <a:gd name="connsiteX12" fmla="*/ 733425 w 1457325"/>
                <a:gd name="connsiteY12" fmla="*/ 1190625 h 1628775"/>
                <a:gd name="connsiteX13" fmla="*/ 1095375 w 1457325"/>
                <a:gd name="connsiteY13" fmla="*/ 1314450 h 1628775"/>
                <a:gd name="connsiteX14" fmla="*/ 1019175 w 1457325"/>
                <a:gd name="connsiteY14" fmla="*/ 1209675 h 1628775"/>
                <a:gd name="connsiteX15" fmla="*/ 1457325 w 1457325"/>
                <a:gd name="connsiteY15" fmla="*/ 933450 h 1628775"/>
                <a:gd name="connsiteX16" fmla="*/ 1362075 w 1457325"/>
                <a:gd name="connsiteY16" fmla="*/ 847725 h 1628775"/>
                <a:gd name="connsiteX17" fmla="*/ 1438275 w 1457325"/>
                <a:gd name="connsiteY17" fmla="*/ 590550 h 1628775"/>
                <a:gd name="connsiteX18" fmla="*/ 1219200 w 1457325"/>
                <a:gd name="connsiteY18" fmla="*/ 628650 h 1628775"/>
                <a:gd name="connsiteX19" fmla="*/ 1181100 w 1457325"/>
                <a:gd name="connsiteY19" fmla="*/ 504825 h 1628775"/>
                <a:gd name="connsiteX20" fmla="*/ 962025 w 1457325"/>
                <a:gd name="connsiteY20" fmla="*/ 647700 h 1628775"/>
                <a:gd name="connsiteX21" fmla="*/ 990600 w 1457325"/>
                <a:gd name="connsiteY21" fmla="*/ 161925 h 1628775"/>
                <a:gd name="connsiteX22" fmla="*/ 847725 w 1457325"/>
                <a:gd name="connsiteY22" fmla="*/ 285750 h 1628775"/>
                <a:gd name="connsiteX23" fmla="*/ 695325 w 1457325"/>
                <a:gd name="connsiteY23" fmla="*/ 0 h 1628775"/>
                <a:gd name="connsiteX24" fmla="*/ 552450 w 1457325"/>
                <a:gd name="connsiteY24" fmla="*/ 323850 h 1628775"/>
                <a:gd name="connsiteX25" fmla="*/ 390525 w 1457325"/>
                <a:gd name="connsiteY25" fmla="*/ 190500 h 1628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57325" h="1628775">
                  <a:moveTo>
                    <a:pt x="390525" y="190500"/>
                  </a:moveTo>
                  <a:lnTo>
                    <a:pt x="447675" y="733425"/>
                  </a:lnTo>
                  <a:lnTo>
                    <a:pt x="257175" y="590550"/>
                  </a:lnTo>
                  <a:lnTo>
                    <a:pt x="209550" y="714375"/>
                  </a:lnTo>
                  <a:lnTo>
                    <a:pt x="19050" y="733425"/>
                  </a:lnTo>
                  <a:lnTo>
                    <a:pt x="104775" y="971550"/>
                  </a:lnTo>
                  <a:lnTo>
                    <a:pt x="0" y="1104900"/>
                  </a:lnTo>
                  <a:lnTo>
                    <a:pt x="438667" y="1202718"/>
                  </a:lnTo>
                  <a:lnTo>
                    <a:pt x="361950" y="1375175"/>
                  </a:lnTo>
                  <a:lnTo>
                    <a:pt x="657225" y="1190625"/>
                  </a:lnTo>
                  <a:lnTo>
                    <a:pt x="647700" y="1628775"/>
                  </a:lnTo>
                  <a:lnTo>
                    <a:pt x="762000" y="1600200"/>
                  </a:lnTo>
                  <a:lnTo>
                    <a:pt x="733425" y="1190625"/>
                  </a:lnTo>
                  <a:lnTo>
                    <a:pt x="1095375" y="1314450"/>
                  </a:lnTo>
                  <a:lnTo>
                    <a:pt x="1019175" y="1209675"/>
                  </a:lnTo>
                  <a:lnTo>
                    <a:pt x="1457325" y="933450"/>
                  </a:lnTo>
                  <a:lnTo>
                    <a:pt x="1362075" y="847725"/>
                  </a:lnTo>
                  <a:lnTo>
                    <a:pt x="1438275" y="590550"/>
                  </a:lnTo>
                  <a:lnTo>
                    <a:pt x="1219200" y="628650"/>
                  </a:lnTo>
                  <a:lnTo>
                    <a:pt x="1181100" y="504825"/>
                  </a:lnTo>
                  <a:lnTo>
                    <a:pt x="962025" y="647700"/>
                  </a:lnTo>
                  <a:lnTo>
                    <a:pt x="990600" y="161925"/>
                  </a:lnTo>
                  <a:lnTo>
                    <a:pt x="847725" y="285750"/>
                  </a:lnTo>
                  <a:lnTo>
                    <a:pt x="695325" y="0"/>
                  </a:lnTo>
                  <a:lnTo>
                    <a:pt x="552450" y="323850"/>
                  </a:lnTo>
                  <a:lnTo>
                    <a:pt x="390525" y="19050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3" name="Freeform 22"/>
            <p:cNvSpPr/>
            <p:nvPr/>
          </p:nvSpPr>
          <p:spPr>
            <a:xfrm rot="10800000">
              <a:off x="-1119599" y="4526091"/>
              <a:ext cx="624061" cy="1918937"/>
            </a:xfrm>
            <a:custGeom>
              <a:avLst/>
              <a:gdLst>
                <a:gd name="connsiteX0" fmla="*/ 0 w 857250"/>
                <a:gd name="connsiteY0" fmla="*/ 123825 h 2667000"/>
                <a:gd name="connsiteX1" fmla="*/ 9525 w 857250"/>
                <a:gd name="connsiteY1" fmla="*/ 2667000 h 2667000"/>
                <a:gd name="connsiteX2" fmla="*/ 238125 w 857250"/>
                <a:gd name="connsiteY2" fmla="*/ 2562225 h 2667000"/>
                <a:gd name="connsiteX3" fmla="*/ 381000 w 857250"/>
                <a:gd name="connsiteY3" fmla="*/ 2533650 h 2667000"/>
                <a:gd name="connsiteX4" fmla="*/ 542925 w 857250"/>
                <a:gd name="connsiteY4" fmla="*/ 2533650 h 2667000"/>
                <a:gd name="connsiteX5" fmla="*/ 666750 w 857250"/>
                <a:gd name="connsiteY5" fmla="*/ 2552700 h 2667000"/>
                <a:gd name="connsiteX6" fmla="*/ 847725 w 857250"/>
                <a:gd name="connsiteY6" fmla="*/ 2590800 h 2667000"/>
                <a:gd name="connsiteX7" fmla="*/ 857250 w 857250"/>
                <a:gd name="connsiteY7" fmla="*/ 66675 h 2667000"/>
                <a:gd name="connsiteX8" fmla="*/ 714375 w 857250"/>
                <a:gd name="connsiteY8" fmla="*/ 28575 h 2667000"/>
                <a:gd name="connsiteX9" fmla="*/ 542925 w 857250"/>
                <a:gd name="connsiteY9" fmla="*/ 0 h 2667000"/>
                <a:gd name="connsiteX10" fmla="*/ 428625 w 857250"/>
                <a:gd name="connsiteY10" fmla="*/ 0 h 2667000"/>
                <a:gd name="connsiteX11" fmla="*/ 314325 w 857250"/>
                <a:gd name="connsiteY11" fmla="*/ 19050 h 2667000"/>
                <a:gd name="connsiteX12" fmla="*/ 180975 w 857250"/>
                <a:gd name="connsiteY12" fmla="*/ 38100 h 2667000"/>
                <a:gd name="connsiteX13" fmla="*/ 95250 w 857250"/>
                <a:gd name="connsiteY13" fmla="*/ 85725 h 2667000"/>
                <a:gd name="connsiteX14" fmla="*/ 0 w 857250"/>
                <a:gd name="connsiteY14" fmla="*/ 123825 h 266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57250" h="2667000">
                  <a:moveTo>
                    <a:pt x="0" y="123825"/>
                  </a:moveTo>
                  <a:lnTo>
                    <a:pt x="9525" y="2667000"/>
                  </a:lnTo>
                  <a:lnTo>
                    <a:pt x="238125" y="2562225"/>
                  </a:lnTo>
                  <a:lnTo>
                    <a:pt x="381000" y="2533650"/>
                  </a:lnTo>
                  <a:lnTo>
                    <a:pt x="542925" y="2533650"/>
                  </a:lnTo>
                  <a:lnTo>
                    <a:pt x="666750" y="2552700"/>
                  </a:lnTo>
                  <a:lnTo>
                    <a:pt x="847725" y="2590800"/>
                  </a:lnTo>
                  <a:lnTo>
                    <a:pt x="857250" y="66675"/>
                  </a:lnTo>
                  <a:lnTo>
                    <a:pt x="714375" y="28575"/>
                  </a:lnTo>
                  <a:lnTo>
                    <a:pt x="542925" y="0"/>
                  </a:lnTo>
                  <a:lnTo>
                    <a:pt x="428625" y="0"/>
                  </a:lnTo>
                  <a:lnTo>
                    <a:pt x="314325" y="19050"/>
                  </a:lnTo>
                  <a:lnTo>
                    <a:pt x="180975" y="38100"/>
                  </a:lnTo>
                  <a:lnTo>
                    <a:pt x="95250" y="85725"/>
                  </a:lnTo>
                  <a:lnTo>
                    <a:pt x="0" y="123825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-3650150" y="4423291"/>
              <a:ext cx="624061" cy="1918937"/>
            </a:xfrm>
            <a:custGeom>
              <a:avLst/>
              <a:gdLst>
                <a:gd name="connsiteX0" fmla="*/ 0 w 857250"/>
                <a:gd name="connsiteY0" fmla="*/ 123825 h 2667000"/>
                <a:gd name="connsiteX1" fmla="*/ 9525 w 857250"/>
                <a:gd name="connsiteY1" fmla="*/ 2667000 h 2667000"/>
                <a:gd name="connsiteX2" fmla="*/ 238125 w 857250"/>
                <a:gd name="connsiteY2" fmla="*/ 2562225 h 2667000"/>
                <a:gd name="connsiteX3" fmla="*/ 381000 w 857250"/>
                <a:gd name="connsiteY3" fmla="*/ 2533650 h 2667000"/>
                <a:gd name="connsiteX4" fmla="*/ 542925 w 857250"/>
                <a:gd name="connsiteY4" fmla="*/ 2533650 h 2667000"/>
                <a:gd name="connsiteX5" fmla="*/ 666750 w 857250"/>
                <a:gd name="connsiteY5" fmla="*/ 2552700 h 2667000"/>
                <a:gd name="connsiteX6" fmla="*/ 847725 w 857250"/>
                <a:gd name="connsiteY6" fmla="*/ 2590800 h 2667000"/>
                <a:gd name="connsiteX7" fmla="*/ 857250 w 857250"/>
                <a:gd name="connsiteY7" fmla="*/ 66675 h 2667000"/>
                <a:gd name="connsiteX8" fmla="*/ 714375 w 857250"/>
                <a:gd name="connsiteY8" fmla="*/ 28575 h 2667000"/>
                <a:gd name="connsiteX9" fmla="*/ 542925 w 857250"/>
                <a:gd name="connsiteY9" fmla="*/ 0 h 2667000"/>
                <a:gd name="connsiteX10" fmla="*/ 428625 w 857250"/>
                <a:gd name="connsiteY10" fmla="*/ 0 h 2667000"/>
                <a:gd name="connsiteX11" fmla="*/ 314325 w 857250"/>
                <a:gd name="connsiteY11" fmla="*/ 19050 h 2667000"/>
                <a:gd name="connsiteX12" fmla="*/ 180975 w 857250"/>
                <a:gd name="connsiteY12" fmla="*/ 38100 h 2667000"/>
                <a:gd name="connsiteX13" fmla="*/ 95250 w 857250"/>
                <a:gd name="connsiteY13" fmla="*/ 85725 h 2667000"/>
                <a:gd name="connsiteX14" fmla="*/ 0 w 857250"/>
                <a:gd name="connsiteY14" fmla="*/ 123825 h 266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57250" h="2667000">
                  <a:moveTo>
                    <a:pt x="0" y="123825"/>
                  </a:moveTo>
                  <a:lnTo>
                    <a:pt x="9525" y="2667000"/>
                  </a:lnTo>
                  <a:lnTo>
                    <a:pt x="238125" y="2562225"/>
                  </a:lnTo>
                  <a:lnTo>
                    <a:pt x="381000" y="2533650"/>
                  </a:lnTo>
                  <a:lnTo>
                    <a:pt x="542925" y="2533650"/>
                  </a:lnTo>
                  <a:lnTo>
                    <a:pt x="666750" y="2552700"/>
                  </a:lnTo>
                  <a:lnTo>
                    <a:pt x="847725" y="2590800"/>
                  </a:lnTo>
                  <a:lnTo>
                    <a:pt x="857250" y="66675"/>
                  </a:lnTo>
                  <a:lnTo>
                    <a:pt x="714375" y="28575"/>
                  </a:lnTo>
                  <a:lnTo>
                    <a:pt x="542925" y="0"/>
                  </a:lnTo>
                  <a:lnTo>
                    <a:pt x="428625" y="0"/>
                  </a:lnTo>
                  <a:lnTo>
                    <a:pt x="314325" y="19050"/>
                  </a:lnTo>
                  <a:lnTo>
                    <a:pt x="180975" y="38100"/>
                  </a:lnTo>
                  <a:lnTo>
                    <a:pt x="95250" y="85725"/>
                  </a:lnTo>
                  <a:lnTo>
                    <a:pt x="0" y="123825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pic>
        <p:nvPicPr>
          <p:cNvPr id="1028" name="Picture 4" descr="http://upload.wikimedia.org/wikipedia/commons/thumb/4/44/Canada_provinces_blank.png/800px-Canada_provinces_blank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25560">
            <a:off x="883322" y="4671865"/>
            <a:ext cx="5318042" cy="4586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24" name="Group 1023"/>
          <p:cNvGrpSpPr/>
          <p:nvPr/>
        </p:nvGrpSpPr>
        <p:grpSpPr>
          <a:xfrm>
            <a:off x="0" y="1671815"/>
            <a:ext cx="6858000" cy="2939266"/>
            <a:chOff x="0" y="760739"/>
            <a:chExt cx="6858000" cy="2939266"/>
          </a:xfrm>
        </p:grpSpPr>
        <p:sp>
          <p:nvSpPr>
            <p:cNvPr id="16" name="TextBox 15"/>
            <p:cNvSpPr txBox="1"/>
            <p:nvPr/>
          </p:nvSpPr>
          <p:spPr>
            <a:xfrm>
              <a:off x="487329" y="760739"/>
              <a:ext cx="5883342" cy="26468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16600" dirty="0">
                  <a:ln w="15875">
                    <a:solidFill>
                      <a:schemeClr val="tx1"/>
                    </a:solidFill>
                  </a:ln>
                  <a:solidFill>
                    <a:schemeClr val="bg1"/>
                  </a:solidFill>
                  <a:latin typeface="Animated" panose="02000603000000000000" pitchFamily="2" charset="0"/>
                  <a:ea typeface="BNBubblin" panose="02000603000000000000" pitchFamily="2" charset="0"/>
                </a:rPr>
                <a:t>Canada</a:t>
              </a:r>
            </a:p>
          </p:txBody>
        </p:sp>
        <p:grpSp>
          <p:nvGrpSpPr>
            <p:cNvPr id="31" name="Group 30"/>
            <p:cNvGrpSpPr/>
            <p:nvPr/>
          </p:nvGrpSpPr>
          <p:grpSpPr>
            <a:xfrm>
              <a:off x="0" y="1145730"/>
              <a:ext cx="6858000" cy="2554275"/>
              <a:chOff x="0" y="3728498"/>
              <a:chExt cx="6858000" cy="2554275"/>
            </a:xfrm>
          </p:grpSpPr>
          <p:sp>
            <p:nvSpPr>
              <p:cNvPr id="14" name="TextBox 13"/>
              <p:cNvSpPr txBox="1"/>
              <p:nvPr/>
            </p:nvSpPr>
            <p:spPr>
              <a:xfrm>
                <a:off x="2047160" y="3728498"/>
                <a:ext cx="293468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2800" dirty="0">
                    <a:latin typeface="BNFreeElectrons" panose="02000603000000000000" pitchFamily="2" charset="0"/>
                    <a:ea typeface="BNFreeElectrons" panose="02000603000000000000" pitchFamily="2" charset="0"/>
                  </a:rPr>
                  <a:t>My book about</a:t>
                </a: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667885" y="5697998"/>
                <a:ext cx="576232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3200" dirty="0">
                    <a:latin typeface="BNFreeElectrons" panose="02000603000000000000" pitchFamily="2" charset="0"/>
                    <a:ea typeface="BNFreeElectrons" panose="02000603000000000000" pitchFamily="2" charset="0"/>
                  </a:rPr>
                  <a:t>Name:</a:t>
                </a:r>
                <a:r>
                  <a:rPr lang="en-CA" sz="3200" dirty="0">
                    <a:latin typeface="Arial" panose="020B0604020202020204" pitchFamily="34" charset="0"/>
                    <a:ea typeface="BNFreeElectrons" panose="02000603000000000000" pitchFamily="2" charset="0"/>
                    <a:cs typeface="Arial" panose="020B0604020202020204" pitchFamily="34" charset="0"/>
                  </a:rPr>
                  <a:t>___________________</a:t>
                </a:r>
                <a:endParaRPr lang="en-CA" sz="3200" dirty="0">
                  <a:latin typeface="BNFreeElectrons" panose="02000603000000000000" pitchFamily="2" charset="0"/>
                  <a:ea typeface="BNFreeElectrons" panose="02000603000000000000" pitchFamily="2" charset="0"/>
                </a:endParaRPr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0" y="3728498"/>
                <a:ext cx="6858000" cy="2554275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644401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upload.wikimedia.org/wikipedia/commons/thumb/4/44/Canada_provinces_blank.png/800px-Canada_provinces_blank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25560">
            <a:off x="497961" y="3884570"/>
            <a:ext cx="6017313" cy="5189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32656" y="539552"/>
            <a:ext cx="6192688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600" dirty="0">
                <a:latin typeface="BNFreeElectrons" panose="02000603000000000000" pitchFamily="2" charset="0"/>
                <a:ea typeface="BNFreeElectrons" panose="02000603000000000000" pitchFamily="2" charset="0"/>
              </a:rPr>
              <a:t>Canada is the 2</a:t>
            </a:r>
            <a:r>
              <a:rPr lang="en-CA" sz="2600" baseline="30000" dirty="0">
                <a:latin typeface="BNFreeElectrons" panose="02000603000000000000" pitchFamily="2" charset="0"/>
                <a:ea typeface="BNFreeElectrons" panose="02000603000000000000" pitchFamily="2" charset="0"/>
              </a:rPr>
              <a:t>nd</a:t>
            </a:r>
            <a:r>
              <a:rPr lang="en-CA" sz="2600" dirty="0">
                <a:latin typeface="BNFreeElectrons" panose="02000603000000000000" pitchFamily="2" charset="0"/>
                <a:ea typeface="BNFreeElectrons" panose="02000603000000000000" pitchFamily="2" charset="0"/>
              </a:rPr>
              <a:t>  </a:t>
            </a:r>
            <a:r>
              <a:rPr lang="en-CA" sz="2600" dirty="0">
                <a:latin typeface="Arial" panose="020B0604020202020204" pitchFamily="34" charset="0"/>
                <a:ea typeface="BNFreeElectrons" panose="02000603000000000000" pitchFamily="2" charset="0"/>
                <a:cs typeface="Arial" panose="020B0604020202020204" pitchFamily="34" charset="0"/>
              </a:rPr>
              <a:t>________________</a:t>
            </a:r>
            <a:r>
              <a:rPr lang="en-CA" sz="2600" dirty="0">
                <a:latin typeface="BNFreeElectrons" panose="02000603000000000000" pitchFamily="2" charset="0"/>
                <a:ea typeface="BNFreeElectrons" panose="02000603000000000000" pitchFamily="2" charset="0"/>
              </a:rPr>
              <a:t> country in the </a:t>
            </a:r>
            <a:r>
              <a:rPr lang="en-CA" sz="2600" dirty="0">
                <a:latin typeface="Arial" panose="020B0604020202020204" pitchFamily="34" charset="0"/>
                <a:ea typeface="BNFreeElectrons" panose="02000603000000000000" pitchFamily="2" charset="0"/>
                <a:cs typeface="Arial" panose="020B0604020202020204" pitchFamily="34" charset="0"/>
              </a:rPr>
              <a:t>___________________</a:t>
            </a:r>
            <a:r>
              <a:rPr lang="en-CA" sz="2600" dirty="0">
                <a:latin typeface="BNFreeElectrons" panose="02000603000000000000" pitchFamily="2" charset="0"/>
                <a:ea typeface="BNFreeElectrons" panose="02000603000000000000" pitchFamily="2" charset="0"/>
              </a:rPr>
              <a:t>!</a:t>
            </a:r>
          </a:p>
          <a:p>
            <a:endParaRPr lang="en-CA" sz="2600" dirty="0">
              <a:latin typeface="BNFreeElectrons" panose="02000603000000000000" pitchFamily="2" charset="0"/>
              <a:ea typeface="BNFreeElectrons" panose="02000603000000000000" pitchFamily="2" charset="0"/>
            </a:endParaRPr>
          </a:p>
          <a:p>
            <a:r>
              <a:rPr lang="en-CA" sz="2600" dirty="0">
                <a:latin typeface="BNFreeElectrons" panose="02000603000000000000" pitchFamily="2" charset="0"/>
                <a:ea typeface="BNFreeElectrons" panose="02000603000000000000" pitchFamily="2" charset="0"/>
              </a:rPr>
              <a:t>Canada has </a:t>
            </a:r>
            <a:r>
              <a:rPr lang="en-CA" sz="2600" dirty="0">
                <a:latin typeface="Arial" panose="020B0604020202020204" pitchFamily="34" charset="0"/>
                <a:ea typeface="BNFreeElectrons" panose="02000603000000000000" pitchFamily="2" charset="0"/>
                <a:cs typeface="Arial" panose="020B0604020202020204" pitchFamily="34" charset="0"/>
              </a:rPr>
              <a:t>________</a:t>
            </a:r>
            <a:r>
              <a:rPr lang="en-CA" sz="2600" dirty="0">
                <a:latin typeface="BNFreeElectrons" panose="02000603000000000000" pitchFamily="2" charset="0"/>
                <a:ea typeface="BNFreeElectrons" panose="02000603000000000000" pitchFamily="2" charset="0"/>
              </a:rPr>
              <a:t> provinces and </a:t>
            </a:r>
            <a:r>
              <a:rPr lang="en-CA" sz="2600" dirty="0">
                <a:latin typeface="Arial" panose="020B0604020202020204" pitchFamily="34" charset="0"/>
                <a:ea typeface="BNFreeElectrons" panose="02000603000000000000" pitchFamily="2" charset="0"/>
                <a:cs typeface="Arial" panose="020B0604020202020204" pitchFamily="34" charset="0"/>
              </a:rPr>
              <a:t>___________</a:t>
            </a:r>
            <a:r>
              <a:rPr lang="en-CA" sz="2600" dirty="0">
                <a:latin typeface="BNFreeElectrons" panose="02000603000000000000" pitchFamily="2" charset="0"/>
                <a:ea typeface="BNFreeElectrons" panose="02000603000000000000" pitchFamily="2" charset="0"/>
              </a:rPr>
              <a:t> territories.</a:t>
            </a:r>
          </a:p>
          <a:p>
            <a:endParaRPr lang="en-CA" sz="2600" dirty="0">
              <a:latin typeface="BNFreeElectrons" panose="02000603000000000000" pitchFamily="2" charset="0"/>
              <a:ea typeface="BNFreeElectrons" panose="02000603000000000000" pitchFamily="2" charset="0"/>
            </a:endParaRPr>
          </a:p>
          <a:p>
            <a:r>
              <a:rPr lang="en-CA" sz="2600" dirty="0">
                <a:latin typeface="BNFreeElectrons" panose="02000603000000000000" pitchFamily="2" charset="0"/>
                <a:ea typeface="BNFreeElectrons" panose="02000603000000000000" pitchFamily="2" charset="0"/>
              </a:rPr>
              <a:t>My province is: </a:t>
            </a:r>
            <a:r>
              <a:rPr lang="en-CA" sz="2600" dirty="0">
                <a:latin typeface="Arial" panose="020B0604020202020204" pitchFamily="34" charset="0"/>
                <a:ea typeface="BNFreeElectrons" panose="02000603000000000000" pitchFamily="2" charset="0"/>
                <a:cs typeface="Arial" panose="020B0604020202020204" pitchFamily="34" charset="0"/>
              </a:rPr>
              <a:t>___________________</a:t>
            </a:r>
          </a:p>
          <a:p>
            <a:r>
              <a:rPr lang="en-CA" sz="2600" dirty="0">
                <a:latin typeface="BNFreeElectrons" panose="02000603000000000000" pitchFamily="2" charset="0"/>
                <a:ea typeface="BNFreeElectrons" panose="02000603000000000000" pitchFamily="2" charset="0"/>
              </a:rPr>
              <a:t>My city is: </a:t>
            </a:r>
            <a:r>
              <a:rPr lang="en-CA" sz="2600" dirty="0">
                <a:latin typeface="Arial" panose="020B0604020202020204" pitchFamily="34" charset="0"/>
                <a:ea typeface="BNFreeElectrons" panose="02000603000000000000" pitchFamily="2" charset="0"/>
                <a:cs typeface="Arial" panose="020B0604020202020204" pitchFamily="34" charset="0"/>
              </a:rPr>
              <a:t>_______________________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19268" y="323528"/>
            <a:ext cx="6619463" cy="8640960"/>
          </a:xfrm>
          <a:prstGeom prst="roundRect">
            <a:avLst>
              <a:gd name="adj" fmla="val 9760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305428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513" y="1187624"/>
            <a:ext cx="4908816" cy="26274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2656" y="4355976"/>
            <a:ext cx="6192688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600" dirty="0">
                <a:latin typeface="BNFreeElectrons" panose="02000603000000000000" pitchFamily="2" charset="0"/>
                <a:ea typeface="BNFreeElectrons" panose="02000603000000000000" pitchFamily="2" charset="0"/>
              </a:rPr>
              <a:t>This is the Canadian </a:t>
            </a:r>
            <a:r>
              <a:rPr lang="en-CA" sz="2600" dirty="0">
                <a:latin typeface="Arial" panose="020B0604020202020204" pitchFamily="34" charset="0"/>
                <a:ea typeface="BNFreeElectrons" panose="02000603000000000000" pitchFamily="2" charset="0"/>
                <a:cs typeface="Arial" panose="020B0604020202020204" pitchFamily="34" charset="0"/>
              </a:rPr>
              <a:t>______________</a:t>
            </a:r>
            <a:r>
              <a:rPr lang="en-CA" sz="2600" dirty="0">
                <a:latin typeface="BNFreeElectrons" panose="02000603000000000000" pitchFamily="2" charset="0"/>
                <a:ea typeface="BNFreeElectrons" panose="02000603000000000000" pitchFamily="2" charset="0"/>
              </a:rPr>
              <a:t>.</a:t>
            </a:r>
          </a:p>
          <a:p>
            <a:endParaRPr lang="en-CA" sz="2600" dirty="0">
              <a:latin typeface="BNFreeElectrons" panose="02000603000000000000" pitchFamily="2" charset="0"/>
              <a:ea typeface="BNFreeElectrons" panose="02000603000000000000" pitchFamily="2" charset="0"/>
              <a:cs typeface="Arial" panose="020B0604020202020204" pitchFamily="34" charset="0"/>
            </a:endParaRPr>
          </a:p>
          <a:p>
            <a:r>
              <a:rPr lang="en-CA" sz="2600" dirty="0">
                <a:latin typeface="BNFreeElectrons" panose="02000603000000000000" pitchFamily="2" charset="0"/>
                <a:ea typeface="BNFreeElectrons" panose="02000603000000000000" pitchFamily="2" charset="0"/>
                <a:cs typeface="Arial" panose="020B0604020202020204" pitchFamily="34" charset="0"/>
              </a:rPr>
              <a:t>The Canadian Flag has a </a:t>
            </a:r>
            <a:r>
              <a:rPr lang="en-CA" sz="2600" dirty="0">
                <a:latin typeface="Arial" panose="020B0604020202020204" pitchFamily="34" charset="0"/>
                <a:ea typeface="BNFreeElectrons" panose="02000603000000000000" pitchFamily="2" charset="0"/>
                <a:cs typeface="Arial" panose="020B0604020202020204" pitchFamily="34" charset="0"/>
              </a:rPr>
              <a:t>___________</a:t>
            </a:r>
            <a:r>
              <a:rPr lang="en-CA" sz="2600" dirty="0">
                <a:latin typeface="BNFreeElectrons" panose="02000603000000000000" pitchFamily="2" charset="0"/>
                <a:ea typeface="BNFreeElectrons" panose="02000603000000000000" pitchFamily="2" charset="0"/>
                <a:cs typeface="Arial" panose="020B0604020202020204" pitchFamily="34" charset="0"/>
              </a:rPr>
              <a:t> background with </a:t>
            </a:r>
            <a:r>
              <a:rPr lang="en-CA" sz="2600" dirty="0">
                <a:latin typeface="Arial" panose="020B0604020202020204" pitchFamily="34" charset="0"/>
                <a:ea typeface="BNFreeElectrons" panose="02000603000000000000" pitchFamily="2" charset="0"/>
                <a:cs typeface="Arial" panose="020B0604020202020204" pitchFamily="34" charset="0"/>
              </a:rPr>
              <a:t>___________</a:t>
            </a:r>
            <a:r>
              <a:rPr lang="en-CA" sz="2600" dirty="0">
                <a:latin typeface="BNFreeElectrons" panose="02000603000000000000" pitchFamily="2" charset="0"/>
                <a:ea typeface="BNFreeElectrons" panose="02000603000000000000" pitchFamily="2" charset="0"/>
                <a:cs typeface="Arial" panose="020B0604020202020204" pitchFamily="34" charset="0"/>
              </a:rPr>
              <a:t> stripes on both sides.  </a:t>
            </a:r>
          </a:p>
          <a:p>
            <a:endParaRPr lang="en-CA" sz="2600" dirty="0">
              <a:latin typeface="BNFreeElectrons" panose="02000603000000000000" pitchFamily="2" charset="0"/>
              <a:ea typeface="BNFreeElectrons" panose="02000603000000000000" pitchFamily="2" charset="0"/>
              <a:cs typeface="Arial" panose="020B0604020202020204" pitchFamily="34" charset="0"/>
            </a:endParaRPr>
          </a:p>
          <a:p>
            <a:r>
              <a:rPr lang="en-CA" sz="2600" dirty="0">
                <a:latin typeface="BNFreeElectrons" panose="02000603000000000000" pitchFamily="2" charset="0"/>
                <a:ea typeface="BNFreeElectrons" panose="02000603000000000000" pitchFamily="2" charset="0"/>
                <a:cs typeface="Arial" panose="020B0604020202020204" pitchFamily="34" charset="0"/>
              </a:rPr>
              <a:t>It has a red </a:t>
            </a:r>
            <a:r>
              <a:rPr lang="en-CA" sz="2600" dirty="0">
                <a:latin typeface="Arial" panose="020B0604020202020204" pitchFamily="34" charset="0"/>
                <a:ea typeface="BNFreeElectrons" panose="02000603000000000000" pitchFamily="2" charset="0"/>
                <a:cs typeface="Arial" panose="020B0604020202020204" pitchFamily="34" charset="0"/>
              </a:rPr>
              <a:t>_____________</a:t>
            </a:r>
            <a:r>
              <a:rPr lang="en-CA" sz="2600" dirty="0">
                <a:latin typeface="BNFreeElectrons" panose="02000603000000000000" pitchFamily="2" charset="0"/>
                <a:ea typeface="BNFreeElectrons" panose="02000603000000000000" pitchFamily="2" charset="0"/>
                <a:cs typeface="Arial" panose="020B0604020202020204" pitchFamily="34" charset="0"/>
              </a:rPr>
              <a:t> leaf in the middle.</a:t>
            </a:r>
            <a:endParaRPr lang="en-CA" sz="2600" dirty="0">
              <a:latin typeface="Arial" panose="020B0604020202020204" pitchFamily="34" charset="0"/>
              <a:ea typeface="BNFreeElectrons" panose="02000603000000000000" pitchFamily="2" charset="0"/>
              <a:cs typeface="Arial" panose="020B0604020202020204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19268" y="323528"/>
            <a:ext cx="6619463" cy="8640960"/>
          </a:xfrm>
          <a:prstGeom prst="roundRect">
            <a:avLst>
              <a:gd name="adj" fmla="val 9760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506602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19268" y="323528"/>
            <a:ext cx="6619463" cy="8640960"/>
          </a:xfrm>
          <a:prstGeom prst="roundRect">
            <a:avLst>
              <a:gd name="adj" fmla="val 9760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055" y="1141855"/>
            <a:ext cx="2145636" cy="235262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78292" y="1096776"/>
            <a:ext cx="4248472" cy="24427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CA" sz="2600" dirty="0">
                <a:latin typeface="BNFreeElectrons" panose="02000603000000000000" pitchFamily="2" charset="0"/>
                <a:ea typeface="BNFreeElectrons" panose="02000603000000000000" pitchFamily="2" charset="0"/>
              </a:rPr>
              <a:t>This is a </a:t>
            </a:r>
            <a:r>
              <a:rPr lang="en-CA" sz="2600" dirty="0">
                <a:latin typeface="Arial" panose="020B0604020202020204" pitchFamily="34" charset="0"/>
                <a:ea typeface="BNFreeElectrons" panose="02000603000000000000" pitchFamily="2" charset="0"/>
                <a:cs typeface="Arial" panose="020B0604020202020204" pitchFamily="34" charset="0"/>
              </a:rPr>
              <a:t>_____________ </a:t>
            </a:r>
            <a:r>
              <a:rPr lang="en-CA" sz="2600" dirty="0">
                <a:latin typeface="BNFreeElectrons" panose="02000603000000000000" pitchFamily="2" charset="0"/>
                <a:ea typeface="BNFreeElectrons" panose="02000603000000000000" pitchFamily="2" charset="0"/>
                <a:cs typeface="Arial" panose="020B0604020202020204" pitchFamily="34" charset="0"/>
              </a:rPr>
              <a:t>leaf</a:t>
            </a:r>
            <a:r>
              <a:rPr lang="en-CA" sz="2600" dirty="0">
                <a:latin typeface="BNFreeElectrons" panose="02000603000000000000" pitchFamily="2" charset="0"/>
                <a:ea typeface="BNFreeElectrons" panose="02000603000000000000" pitchFamily="2" charset="0"/>
              </a:rPr>
              <a:t>.  It is a symbol of Canada that is found on the Canadian Flag.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6038" y="4835750"/>
            <a:ext cx="2492896" cy="249289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32656" y="4427984"/>
            <a:ext cx="448745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CA" sz="2600" dirty="0">
                <a:latin typeface="BNFreeElectrons" panose="02000603000000000000" pitchFamily="2" charset="0"/>
                <a:ea typeface="BNFreeElectrons" panose="02000603000000000000" pitchFamily="2" charset="0"/>
              </a:rPr>
              <a:t>This is a </a:t>
            </a:r>
            <a:r>
              <a:rPr lang="en-CA" sz="2600" dirty="0">
                <a:latin typeface="Arial" panose="020B0604020202020204" pitchFamily="34" charset="0"/>
                <a:ea typeface="BNFreeElectrons" panose="02000603000000000000" pitchFamily="2" charset="0"/>
                <a:cs typeface="Arial" panose="020B0604020202020204" pitchFamily="34" charset="0"/>
              </a:rPr>
              <a:t>_______________</a:t>
            </a:r>
            <a:r>
              <a:rPr lang="en-CA" sz="2600" dirty="0">
                <a:latin typeface="BNFreeElectrons" panose="02000603000000000000" pitchFamily="2" charset="0"/>
                <a:ea typeface="BNFreeElectrons" panose="02000603000000000000" pitchFamily="2" charset="0"/>
              </a:rPr>
              <a:t>.  It is a coin worth </a:t>
            </a:r>
            <a:r>
              <a:rPr lang="en-CA" sz="2600" dirty="0">
                <a:latin typeface="Arial" panose="020B0604020202020204" pitchFamily="34" charset="0"/>
                <a:ea typeface="BNFreeElectrons" panose="02000603000000000000" pitchFamily="2" charset="0"/>
                <a:cs typeface="Arial" panose="020B0604020202020204" pitchFamily="34" charset="0"/>
              </a:rPr>
              <a:t>_______</a:t>
            </a:r>
            <a:r>
              <a:rPr lang="en-CA" sz="2600" dirty="0">
                <a:latin typeface="BNFreeElectrons" panose="02000603000000000000" pitchFamily="2" charset="0"/>
                <a:ea typeface="BNFreeElectrons" panose="02000603000000000000" pitchFamily="2" charset="0"/>
              </a:rPr>
              <a:t> cents.  The animal on the nickel is called a </a:t>
            </a:r>
            <a:r>
              <a:rPr lang="en-CA" sz="2600" dirty="0">
                <a:latin typeface="Arial" panose="020B0604020202020204" pitchFamily="34" charset="0"/>
                <a:ea typeface="BNFreeElectrons" panose="02000603000000000000" pitchFamily="2" charset="0"/>
                <a:cs typeface="Arial" panose="020B0604020202020204" pitchFamily="34" charset="0"/>
              </a:rPr>
              <a:t>________</a:t>
            </a:r>
            <a:r>
              <a:rPr lang="en-CA" sz="2600" dirty="0">
                <a:latin typeface="BNFreeElectrons" panose="02000603000000000000" pitchFamily="2" charset="0"/>
                <a:ea typeface="BNFreeElectrons" panose="02000603000000000000" pitchFamily="2" charset="0"/>
              </a:rPr>
              <a:t>.  The beaver is another symbol of Canada.</a:t>
            </a:r>
          </a:p>
        </p:txBody>
      </p:sp>
    </p:spTree>
    <p:extLst>
      <p:ext uri="{BB962C8B-B14F-4D97-AF65-F5344CB8AC3E}">
        <p14:creationId xmlns:p14="http://schemas.microsoft.com/office/powerpoint/2010/main" val="10666535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color-your-own.com/images/mountie_canada_flag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6" t="8875" r="4701" b="9214"/>
          <a:stretch/>
        </p:blipFill>
        <p:spPr bwMode="auto">
          <a:xfrm>
            <a:off x="787925" y="4304879"/>
            <a:ext cx="5282148" cy="4659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119268" y="323528"/>
            <a:ext cx="6619463" cy="8640960"/>
          </a:xfrm>
          <a:prstGeom prst="roundRect">
            <a:avLst>
              <a:gd name="adj" fmla="val 9760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" name="TextBox 3"/>
          <p:cNvSpPr txBox="1"/>
          <p:nvPr/>
        </p:nvSpPr>
        <p:spPr>
          <a:xfrm>
            <a:off x="332656" y="435615"/>
            <a:ext cx="6381937" cy="3869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8000"/>
              </a:lnSpc>
            </a:pPr>
            <a:r>
              <a:rPr lang="en-CA" sz="2600" dirty="0">
                <a:latin typeface="BNFreeElectrons" panose="02000603000000000000" pitchFamily="2" charset="0"/>
                <a:ea typeface="BNFreeElectrons" panose="02000603000000000000" pitchFamily="2" charset="0"/>
              </a:rPr>
              <a:t>RCMP stands for </a:t>
            </a:r>
          </a:p>
          <a:p>
            <a:pPr>
              <a:lnSpc>
                <a:spcPct val="118000"/>
              </a:lnSpc>
            </a:pPr>
            <a:r>
              <a:rPr lang="en-CA" sz="2600" dirty="0">
                <a:latin typeface="Arial" panose="020B0604020202020204" pitchFamily="34" charset="0"/>
                <a:ea typeface="BNFreeElectrons" panose="02000603000000000000" pitchFamily="2" charset="0"/>
                <a:cs typeface="Arial" panose="020B0604020202020204" pitchFamily="34" charset="0"/>
              </a:rPr>
              <a:t>_________________ _______________   _________________ ______________.      </a:t>
            </a:r>
          </a:p>
          <a:p>
            <a:pPr>
              <a:lnSpc>
                <a:spcPct val="118000"/>
              </a:lnSpc>
            </a:pPr>
            <a:endParaRPr lang="en-CA" sz="2600" dirty="0">
              <a:latin typeface="Arial" panose="020B0604020202020204" pitchFamily="34" charset="0"/>
              <a:ea typeface="BNFreeElectrons" panose="02000603000000000000" pitchFamily="2" charset="0"/>
              <a:cs typeface="Arial" panose="020B0604020202020204" pitchFamily="34" charset="0"/>
            </a:endParaRPr>
          </a:p>
          <a:p>
            <a:pPr>
              <a:lnSpc>
                <a:spcPct val="118000"/>
              </a:lnSpc>
            </a:pPr>
            <a:r>
              <a:rPr lang="en-CA" sz="2600" dirty="0">
                <a:latin typeface="BNFreeElectrons" panose="02000603000000000000" pitchFamily="2" charset="0"/>
                <a:ea typeface="BNFreeElectrons" panose="02000603000000000000" pitchFamily="2" charset="0"/>
              </a:rPr>
              <a:t>Sometimes members of the RCMP are called </a:t>
            </a:r>
            <a:r>
              <a:rPr lang="en-CA" sz="2600" dirty="0">
                <a:latin typeface="Arial" panose="020B0604020202020204" pitchFamily="34" charset="0"/>
                <a:ea typeface="BNFreeElectrons" panose="02000603000000000000" pitchFamily="2" charset="0"/>
                <a:cs typeface="Arial" panose="020B0604020202020204" pitchFamily="34" charset="0"/>
              </a:rPr>
              <a:t>_______________________.</a:t>
            </a:r>
          </a:p>
          <a:p>
            <a:pPr>
              <a:lnSpc>
                <a:spcPct val="118000"/>
              </a:lnSpc>
            </a:pPr>
            <a:endParaRPr lang="en-CA" sz="2600" dirty="0">
              <a:latin typeface="BNFreeElectrons" panose="02000603000000000000" pitchFamily="2" charset="0"/>
              <a:ea typeface="BNFreeElectrons" panose="02000603000000000000" pitchFamily="2" charset="0"/>
            </a:endParaRPr>
          </a:p>
          <a:p>
            <a:pPr>
              <a:lnSpc>
                <a:spcPct val="118000"/>
              </a:lnSpc>
            </a:pPr>
            <a:r>
              <a:rPr lang="en-CA" sz="2600" dirty="0">
                <a:latin typeface="BNFreeElectrons" panose="02000603000000000000" pitchFamily="2" charset="0"/>
                <a:ea typeface="BNFreeElectrons" panose="02000603000000000000" pitchFamily="2" charset="0"/>
              </a:rPr>
              <a:t>Mounties help keep us safe.</a:t>
            </a:r>
          </a:p>
        </p:txBody>
      </p:sp>
    </p:spTree>
    <p:extLst>
      <p:ext uri="{BB962C8B-B14F-4D97-AF65-F5344CB8AC3E}">
        <p14:creationId xmlns:p14="http://schemas.microsoft.com/office/powerpoint/2010/main" val="19574771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1619672"/>
            <a:ext cx="3235120" cy="7416824"/>
            <a:chOff x="0" y="1475656"/>
            <a:chExt cx="3235120" cy="7560840"/>
          </a:xfrm>
        </p:grpSpPr>
        <p:pic>
          <p:nvPicPr>
            <p:cNvPr id="9222" name="Picture 6" descr="http://www.cool2bkids.com/wp-content/uploads/2014/07/Totem-Pole-Faces-Coloring-Pages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13" r="6023"/>
            <a:stretch/>
          </p:blipFill>
          <p:spPr bwMode="auto">
            <a:xfrm>
              <a:off x="153988" y="1475656"/>
              <a:ext cx="3081132" cy="74888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Rounded Rectangle 2"/>
            <p:cNvSpPr/>
            <p:nvPr/>
          </p:nvSpPr>
          <p:spPr>
            <a:xfrm>
              <a:off x="0" y="8388424"/>
              <a:ext cx="1052736" cy="648072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pic>
        <p:nvPicPr>
          <p:cNvPr id="9220" name="Picture 4" descr="http://www.cool2bkids.com/wp-content/uploads/2014/07/Totem-Pole-Coloring-Pages-Printable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4"/>
          <a:stretch/>
        </p:blipFill>
        <p:spPr bwMode="auto">
          <a:xfrm>
            <a:off x="3200401" y="3768402"/>
            <a:ext cx="3559426" cy="5196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119268" y="323528"/>
            <a:ext cx="6619463" cy="8640960"/>
          </a:xfrm>
          <a:prstGeom prst="roundRect">
            <a:avLst>
              <a:gd name="adj" fmla="val 9760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Rounded Rectangle 4"/>
          <p:cNvSpPr/>
          <p:nvPr/>
        </p:nvSpPr>
        <p:spPr>
          <a:xfrm>
            <a:off x="3200401" y="8532440"/>
            <a:ext cx="876671" cy="36004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TextBox 8"/>
          <p:cNvSpPr txBox="1"/>
          <p:nvPr/>
        </p:nvSpPr>
        <p:spPr>
          <a:xfrm>
            <a:off x="332656" y="435615"/>
            <a:ext cx="6381937" cy="10365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8000"/>
              </a:lnSpc>
            </a:pPr>
            <a:r>
              <a:rPr lang="en-CA" sz="2600" dirty="0">
                <a:latin typeface="BNFreeElectrons" panose="02000603000000000000" pitchFamily="2" charset="0"/>
                <a:ea typeface="BNFreeElectrons" panose="02000603000000000000" pitchFamily="2" charset="0"/>
              </a:rPr>
              <a:t>These are called </a:t>
            </a:r>
            <a:r>
              <a:rPr lang="en-CA" sz="2600" dirty="0">
                <a:latin typeface="Arial" panose="020B0604020202020204" pitchFamily="34" charset="0"/>
                <a:ea typeface="BNFreeElectrons" panose="02000603000000000000" pitchFamily="2" charset="0"/>
                <a:cs typeface="Arial" panose="020B0604020202020204" pitchFamily="34" charset="0"/>
              </a:rPr>
              <a:t>__________________</a:t>
            </a:r>
          </a:p>
          <a:p>
            <a:pPr>
              <a:lnSpc>
                <a:spcPct val="118000"/>
              </a:lnSpc>
            </a:pPr>
            <a:r>
              <a:rPr lang="en-CA" sz="2600" dirty="0">
                <a:latin typeface="BNFreeElectrons" panose="02000603000000000000" pitchFamily="2" charset="0"/>
                <a:ea typeface="BNFreeElectrons" panose="02000603000000000000" pitchFamily="2" charset="0"/>
              </a:rPr>
              <a:t>poles.  Totem poles are carved out of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173021" y="1313384"/>
            <a:ext cx="4248472" cy="2452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8000"/>
              </a:lnSpc>
            </a:pPr>
            <a:r>
              <a:rPr lang="en-CA" sz="2600" dirty="0">
                <a:latin typeface="BNFreeElectrons" panose="02000603000000000000" pitchFamily="2" charset="0"/>
                <a:ea typeface="BNFreeElectrons" panose="02000603000000000000" pitchFamily="2" charset="0"/>
              </a:rPr>
              <a:t>wood.  They are made by </a:t>
            </a:r>
            <a:r>
              <a:rPr lang="en-CA" sz="2600" dirty="0">
                <a:latin typeface="Arial" panose="020B0604020202020204" pitchFamily="34" charset="0"/>
                <a:ea typeface="BNFreeElectrons" panose="02000603000000000000" pitchFamily="2" charset="0"/>
                <a:cs typeface="Arial" panose="020B0604020202020204" pitchFamily="34" charset="0"/>
              </a:rPr>
              <a:t>______________________ </a:t>
            </a:r>
            <a:r>
              <a:rPr lang="en-CA" sz="2600" dirty="0">
                <a:latin typeface="BNFreeElectrons" panose="02000603000000000000" pitchFamily="2" charset="0"/>
                <a:ea typeface="BNFreeElectrons" panose="02000603000000000000" pitchFamily="2" charset="0"/>
              </a:rPr>
              <a:t>peoples.  The animals and symbols on totem poles tell stories.</a:t>
            </a:r>
          </a:p>
        </p:txBody>
      </p:sp>
    </p:spTree>
    <p:extLst>
      <p:ext uri="{BB962C8B-B14F-4D97-AF65-F5344CB8AC3E}">
        <p14:creationId xmlns:p14="http://schemas.microsoft.com/office/powerpoint/2010/main" val="38063645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19268" y="323528"/>
            <a:ext cx="6619463" cy="8640960"/>
          </a:xfrm>
          <a:prstGeom prst="roundRect">
            <a:avLst>
              <a:gd name="adj" fmla="val 9760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4098" name="Picture 2" descr="Canada Day Free Coloring Pages 2014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073" y="539552"/>
            <a:ext cx="6175852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38030" y="5148064"/>
            <a:ext cx="6381937" cy="24203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8000"/>
              </a:lnSpc>
            </a:pPr>
            <a:r>
              <a:rPr lang="en-CA" sz="2600" dirty="0">
                <a:latin typeface="BNFreeElectrons" panose="02000603000000000000" pitchFamily="2" charset="0"/>
                <a:ea typeface="BNFreeElectrons" panose="02000603000000000000" pitchFamily="2" charset="0"/>
              </a:rPr>
              <a:t>Canada’s birthday is called Canada Day.  It is celebrated on </a:t>
            </a:r>
            <a:r>
              <a:rPr lang="en-CA" sz="2600" dirty="0">
                <a:latin typeface="Arial" panose="020B0604020202020204" pitchFamily="34" charset="0"/>
                <a:ea typeface="BNFreeElectrons" panose="02000603000000000000" pitchFamily="2" charset="0"/>
                <a:cs typeface="Arial" panose="020B0604020202020204" pitchFamily="34" charset="0"/>
              </a:rPr>
              <a:t>____________</a:t>
            </a:r>
            <a:r>
              <a:rPr lang="en-CA" sz="2600" dirty="0">
                <a:latin typeface="BNFreeElectrons" panose="02000603000000000000" pitchFamily="2" charset="0"/>
                <a:ea typeface="BNFreeElectrons" panose="02000603000000000000" pitchFamily="2" charset="0"/>
              </a:rPr>
              <a:t> </a:t>
            </a:r>
            <a:r>
              <a:rPr lang="en-CA" sz="2600" dirty="0">
                <a:latin typeface="Arial" panose="020B0604020202020204" pitchFamily="34" charset="0"/>
                <a:ea typeface="BNFreeElectrons" panose="02000603000000000000" pitchFamily="2" charset="0"/>
                <a:cs typeface="Arial" panose="020B0604020202020204" pitchFamily="34" charset="0"/>
              </a:rPr>
              <a:t>______</a:t>
            </a:r>
            <a:r>
              <a:rPr lang="en-CA" sz="2600" dirty="0">
                <a:latin typeface="BNFreeElectrons" panose="02000603000000000000" pitchFamily="2" charset="0"/>
                <a:ea typeface="BNFreeElectrons" panose="02000603000000000000" pitchFamily="2" charset="0"/>
              </a:rPr>
              <a:t>.</a:t>
            </a:r>
          </a:p>
          <a:p>
            <a:pPr>
              <a:lnSpc>
                <a:spcPct val="118000"/>
              </a:lnSpc>
            </a:pPr>
            <a:endParaRPr lang="en-CA" sz="2600" dirty="0">
              <a:latin typeface="BNFreeElectrons" panose="02000603000000000000" pitchFamily="2" charset="0"/>
              <a:ea typeface="BNFreeElectrons" panose="02000603000000000000" pitchFamily="2" charset="0"/>
            </a:endParaRPr>
          </a:p>
          <a:p>
            <a:pPr>
              <a:lnSpc>
                <a:spcPct val="118000"/>
              </a:lnSpc>
            </a:pPr>
            <a:r>
              <a:rPr lang="en-CA" sz="2600" dirty="0">
                <a:latin typeface="BNFreeElectrons" panose="02000603000000000000" pitchFamily="2" charset="0"/>
                <a:ea typeface="BNFreeElectrons" panose="02000603000000000000" pitchFamily="2" charset="0"/>
              </a:rPr>
              <a:t>Canada became a country in 1867.  This year, Canada is </a:t>
            </a:r>
            <a:r>
              <a:rPr lang="en-CA" sz="2600" dirty="0">
                <a:latin typeface="Arial" panose="020B0604020202020204" pitchFamily="34" charset="0"/>
                <a:ea typeface="BNFreeElectrons" panose="02000603000000000000" pitchFamily="2" charset="0"/>
                <a:cs typeface="Arial" panose="020B0604020202020204" pitchFamily="34" charset="0"/>
              </a:rPr>
              <a:t>________</a:t>
            </a:r>
            <a:r>
              <a:rPr lang="en-CA" sz="2600" dirty="0">
                <a:latin typeface="BNFreeElectrons" panose="02000603000000000000" pitchFamily="2" charset="0"/>
                <a:ea typeface="BNFreeElectrons" panose="02000603000000000000" pitchFamily="2" charset="0"/>
              </a:rPr>
              <a:t> years old.</a:t>
            </a:r>
          </a:p>
        </p:txBody>
      </p:sp>
    </p:spTree>
    <p:extLst>
      <p:ext uri="{BB962C8B-B14F-4D97-AF65-F5344CB8AC3E}">
        <p14:creationId xmlns:p14="http://schemas.microsoft.com/office/powerpoint/2010/main" val="33896809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19268" y="323528"/>
            <a:ext cx="6619463" cy="8640960"/>
          </a:xfrm>
          <a:prstGeom prst="roundRect">
            <a:avLst>
              <a:gd name="adj" fmla="val 9760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" name="TextBox 2"/>
          <p:cNvSpPr txBox="1"/>
          <p:nvPr/>
        </p:nvSpPr>
        <p:spPr>
          <a:xfrm>
            <a:off x="203750" y="683568"/>
            <a:ext cx="6381937" cy="5463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8000"/>
              </a:lnSpc>
            </a:pPr>
            <a:r>
              <a:rPr lang="en-CA" sz="2600" dirty="0">
                <a:latin typeface="BNFreeElectrons" panose="02000603000000000000" pitchFamily="2" charset="0"/>
                <a:ea typeface="BNFreeElectrons" panose="02000603000000000000" pitchFamily="2" charset="0"/>
              </a:rPr>
              <a:t>Here are the Canadian coins: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664" y="5324259"/>
            <a:ext cx="1226672" cy="12266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664" y="2707579"/>
            <a:ext cx="1226672" cy="12266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664" y="6463813"/>
            <a:ext cx="1226672" cy="122667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664" y="7545199"/>
            <a:ext cx="1226672" cy="12266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664" y="4097587"/>
            <a:ext cx="1226672" cy="122667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664" y="1289275"/>
            <a:ext cx="1226672" cy="122667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632959" y="1280068"/>
            <a:ext cx="5105772" cy="10365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8000"/>
              </a:lnSpc>
            </a:pPr>
            <a:r>
              <a:rPr lang="en-CA" sz="2600" dirty="0">
                <a:latin typeface="BNFreeElectrons" panose="02000603000000000000" pitchFamily="2" charset="0"/>
                <a:ea typeface="BNFreeElectrons" panose="02000603000000000000" pitchFamily="2" charset="0"/>
              </a:rPr>
              <a:t>This is called a </a:t>
            </a:r>
            <a:r>
              <a:rPr lang="en-CA" sz="2600" dirty="0">
                <a:latin typeface="Arial" panose="020B0604020202020204" pitchFamily="34" charset="0"/>
                <a:ea typeface="BNFreeElectrons" panose="02000603000000000000" pitchFamily="2" charset="0"/>
                <a:cs typeface="Arial" panose="020B0604020202020204" pitchFamily="34" charset="0"/>
              </a:rPr>
              <a:t>_____________</a:t>
            </a:r>
            <a:r>
              <a:rPr lang="en-CA" sz="2600" dirty="0">
                <a:latin typeface="BNFreeElectrons" panose="02000603000000000000" pitchFamily="2" charset="0"/>
                <a:ea typeface="BNFreeElectrons" panose="02000603000000000000" pitchFamily="2" charset="0"/>
              </a:rPr>
              <a:t>  It is worth </a:t>
            </a:r>
            <a:r>
              <a:rPr lang="en-CA" sz="2600" dirty="0">
                <a:latin typeface="Arial" panose="020B0604020202020204" pitchFamily="34" charset="0"/>
                <a:ea typeface="BNFreeElectrons" panose="02000603000000000000" pitchFamily="2" charset="0"/>
                <a:cs typeface="Arial" panose="020B0604020202020204" pitchFamily="34" charset="0"/>
              </a:rPr>
              <a:t>______  __________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632959" y="2707579"/>
            <a:ext cx="5105772" cy="10365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8000"/>
              </a:lnSpc>
            </a:pPr>
            <a:r>
              <a:rPr lang="en-CA" sz="2600" dirty="0">
                <a:latin typeface="BNFreeElectrons" panose="02000603000000000000" pitchFamily="2" charset="0"/>
                <a:ea typeface="BNFreeElectrons" panose="02000603000000000000" pitchFamily="2" charset="0"/>
              </a:rPr>
              <a:t>This is called a </a:t>
            </a:r>
            <a:r>
              <a:rPr lang="en-CA" sz="2600" dirty="0">
                <a:latin typeface="Arial" panose="020B0604020202020204" pitchFamily="34" charset="0"/>
                <a:ea typeface="BNFreeElectrons" panose="02000603000000000000" pitchFamily="2" charset="0"/>
                <a:cs typeface="Arial" panose="020B0604020202020204" pitchFamily="34" charset="0"/>
              </a:rPr>
              <a:t>_____________</a:t>
            </a:r>
            <a:r>
              <a:rPr lang="en-CA" sz="2600" dirty="0">
                <a:latin typeface="BNFreeElectrons" panose="02000603000000000000" pitchFamily="2" charset="0"/>
                <a:ea typeface="BNFreeElectrons" panose="02000603000000000000" pitchFamily="2" charset="0"/>
              </a:rPr>
              <a:t>  It is worth </a:t>
            </a:r>
            <a:r>
              <a:rPr lang="en-CA" sz="2600" dirty="0">
                <a:latin typeface="Arial" panose="020B0604020202020204" pitchFamily="34" charset="0"/>
                <a:ea typeface="BNFreeElectrons" panose="02000603000000000000" pitchFamily="2" charset="0"/>
                <a:cs typeface="Arial" panose="020B0604020202020204" pitchFamily="34" charset="0"/>
              </a:rPr>
              <a:t>______  __________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631336" y="4192640"/>
            <a:ext cx="5105772" cy="10365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8000"/>
              </a:lnSpc>
            </a:pPr>
            <a:r>
              <a:rPr lang="en-CA" sz="2600" dirty="0">
                <a:latin typeface="BNFreeElectrons" panose="02000603000000000000" pitchFamily="2" charset="0"/>
                <a:ea typeface="BNFreeElectrons" panose="02000603000000000000" pitchFamily="2" charset="0"/>
              </a:rPr>
              <a:t>This is called a </a:t>
            </a:r>
            <a:r>
              <a:rPr lang="en-CA" sz="2600" dirty="0">
                <a:latin typeface="Arial" panose="020B0604020202020204" pitchFamily="34" charset="0"/>
                <a:ea typeface="BNFreeElectrons" panose="02000603000000000000" pitchFamily="2" charset="0"/>
                <a:cs typeface="Arial" panose="020B0604020202020204" pitchFamily="34" charset="0"/>
              </a:rPr>
              <a:t>_____________</a:t>
            </a:r>
            <a:r>
              <a:rPr lang="en-CA" sz="2600" dirty="0">
                <a:latin typeface="BNFreeElectrons" panose="02000603000000000000" pitchFamily="2" charset="0"/>
                <a:ea typeface="BNFreeElectrons" panose="02000603000000000000" pitchFamily="2" charset="0"/>
              </a:rPr>
              <a:t>  It is worth </a:t>
            </a:r>
            <a:r>
              <a:rPr lang="en-CA" sz="2600" dirty="0">
                <a:latin typeface="Arial" panose="020B0604020202020204" pitchFamily="34" charset="0"/>
                <a:ea typeface="BNFreeElectrons" panose="02000603000000000000" pitchFamily="2" charset="0"/>
                <a:cs typeface="Arial" panose="020B0604020202020204" pitchFamily="34" charset="0"/>
              </a:rPr>
              <a:t>______  __________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631336" y="5419312"/>
            <a:ext cx="5105772" cy="10365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8000"/>
              </a:lnSpc>
            </a:pPr>
            <a:r>
              <a:rPr lang="en-CA" sz="2600" dirty="0">
                <a:latin typeface="BNFreeElectrons" panose="02000603000000000000" pitchFamily="2" charset="0"/>
                <a:ea typeface="BNFreeElectrons" panose="02000603000000000000" pitchFamily="2" charset="0"/>
              </a:rPr>
              <a:t>This is called a </a:t>
            </a:r>
            <a:r>
              <a:rPr lang="en-CA" sz="2600" dirty="0">
                <a:latin typeface="Arial" panose="020B0604020202020204" pitchFamily="34" charset="0"/>
                <a:ea typeface="BNFreeElectrons" panose="02000603000000000000" pitchFamily="2" charset="0"/>
                <a:cs typeface="Arial" panose="020B0604020202020204" pitchFamily="34" charset="0"/>
              </a:rPr>
              <a:t>_____________</a:t>
            </a:r>
            <a:r>
              <a:rPr lang="en-CA" sz="2600" dirty="0">
                <a:latin typeface="BNFreeElectrons" panose="02000603000000000000" pitchFamily="2" charset="0"/>
                <a:ea typeface="BNFreeElectrons" panose="02000603000000000000" pitchFamily="2" charset="0"/>
              </a:rPr>
              <a:t>  It is worth </a:t>
            </a:r>
            <a:r>
              <a:rPr lang="en-CA" sz="2600" dirty="0">
                <a:latin typeface="Arial" panose="020B0604020202020204" pitchFamily="34" charset="0"/>
                <a:ea typeface="BNFreeElectrons" panose="02000603000000000000" pitchFamily="2" charset="0"/>
                <a:cs typeface="Arial" panose="020B0604020202020204" pitchFamily="34" charset="0"/>
              </a:rPr>
              <a:t>______  __________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636002" y="6558866"/>
            <a:ext cx="5105772" cy="10365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8000"/>
              </a:lnSpc>
            </a:pPr>
            <a:r>
              <a:rPr lang="en-CA" sz="2600" dirty="0">
                <a:latin typeface="BNFreeElectrons" panose="02000603000000000000" pitchFamily="2" charset="0"/>
                <a:ea typeface="BNFreeElectrons" panose="02000603000000000000" pitchFamily="2" charset="0"/>
              </a:rPr>
              <a:t>This is called a </a:t>
            </a:r>
            <a:r>
              <a:rPr lang="en-CA" sz="2600" dirty="0">
                <a:latin typeface="Arial" panose="020B0604020202020204" pitchFamily="34" charset="0"/>
                <a:ea typeface="BNFreeElectrons" panose="02000603000000000000" pitchFamily="2" charset="0"/>
                <a:cs typeface="Arial" panose="020B0604020202020204" pitchFamily="34" charset="0"/>
              </a:rPr>
              <a:t>_____________</a:t>
            </a:r>
            <a:r>
              <a:rPr lang="en-CA" sz="2600" dirty="0">
                <a:latin typeface="BNFreeElectrons" panose="02000603000000000000" pitchFamily="2" charset="0"/>
                <a:ea typeface="BNFreeElectrons" panose="02000603000000000000" pitchFamily="2" charset="0"/>
              </a:rPr>
              <a:t>  It is worth </a:t>
            </a:r>
            <a:r>
              <a:rPr lang="en-CA" sz="2600" dirty="0">
                <a:latin typeface="Arial" panose="020B0604020202020204" pitchFamily="34" charset="0"/>
                <a:ea typeface="BNFreeElectrons" panose="02000603000000000000" pitchFamily="2" charset="0"/>
                <a:cs typeface="Arial" panose="020B0604020202020204" pitchFamily="34" charset="0"/>
              </a:rPr>
              <a:t>______  __________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631336" y="7595432"/>
            <a:ext cx="5105772" cy="10365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8000"/>
              </a:lnSpc>
            </a:pPr>
            <a:r>
              <a:rPr lang="en-CA" sz="2600" dirty="0">
                <a:latin typeface="BNFreeElectrons" panose="02000603000000000000" pitchFamily="2" charset="0"/>
                <a:ea typeface="BNFreeElectrons" panose="02000603000000000000" pitchFamily="2" charset="0"/>
              </a:rPr>
              <a:t>This is called a </a:t>
            </a:r>
            <a:r>
              <a:rPr lang="en-CA" sz="2600" dirty="0">
                <a:latin typeface="Arial" panose="020B0604020202020204" pitchFamily="34" charset="0"/>
                <a:ea typeface="BNFreeElectrons" panose="02000603000000000000" pitchFamily="2" charset="0"/>
                <a:cs typeface="Arial" panose="020B0604020202020204" pitchFamily="34" charset="0"/>
              </a:rPr>
              <a:t>_____________</a:t>
            </a:r>
            <a:r>
              <a:rPr lang="en-CA" sz="2600" dirty="0">
                <a:latin typeface="BNFreeElectrons" panose="02000603000000000000" pitchFamily="2" charset="0"/>
                <a:ea typeface="BNFreeElectrons" panose="02000603000000000000" pitchFamily="2" charset="0"/>
              </a:rPr>
              <a:t>  It is worth </a:t>
            </a:r>
            <a:r>
              <a:rPr lang="en-CA" sz="2600" dirty="0">
                <a:latin typeface="Arial" panose="020B0604020202020204" pitchFamily="34" charset="0"/>
                <a:ea typeface="BNFreeElectrons" panose="02000603000000000000" pitchFamily="2" charset="0"/>
                <a:cs typeface="Arial" panose="020B0604020202020204" pitchFamily="34" charset="0"/>
              </a:rPr>
              <a:t>______  __________</a:t>
            </a:r>
          </a:p>
        </p:txBody>
      </p:sp>
    </p:spTree>
    <p:extLst>
      <p:ext uri="{BB962C8B-B14F-4D97-AF65-F5344CB8AC3E}">
        <p14:creationId xmlns:p14="http://schemas.microsoft.com/office/powerpoint/2010/main" val="40505856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434</Words>
  <Application>Microsoft Office PowerPoint</Application>
  <PresentationFormat>On-screen Show (4:3)</PresentationFormat>
  <Paragraphs>98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Animated</vt:lpstr>
      <vt:lpstr>Arial</vt:lpstr>
      <vt:lpstr>Berlin Sans FB Demi</vt:lpstr>
      <vt:lpstr>BNFreeElectrons</vt:lpstr>
      <vt:lpstr>Calibri</vt:lpstr>
      <vt:lpstr>Century Gothic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Diane</dc:creator>
  <cp:lastModifiedBy>Kristi Culbertson</cp:lastModifiedBy>
  <cp:revision>18</cp:revision>
  <cp:lastPrinted>2015-01-09T05:09:48Z</cp:lastPrinted>
  <dcterms:created xsi:type="dcterms:W3CDTF">2015-01-09T03:10:49Z</dcterms:created>
  <dcterms:modified xsi:type="dcterms:W3CDTF">2020-01-23T18:09:20Z</dcterms:modified>
</cp:coreProperties>
</file>